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59" r:id="rId7"/>
    <p:sldId id="260" r:id="rId8"/>
    <p:sldId id="261" r:id="rId9"/>
    <p:sldId id="262" r:id="rId10"/>
    <p:sldId id="263" r:id="rId11"/>
    <p:sldId id="264" r:id="rId12"/>
    <p:sldId id="265" r:id="rId13"/>
    <p:sldId id="266" r:id="rId14"/>
    <p:sldId id="271" r:id="rId15"/>
    <p:sldId id="267" r:id="rId16"/>
    <p:sldId id="268" r:id="rId17"/>
    <p:sldId id="269" r:id="rId18"/>
    <p:sldId id="270"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E5DA0-5039-4B4E-B987-7269345B7C9D}" v="24" dt="2022-09-29T09:49:09.481"/>
    <p1510:client id="{A9994B29-A63D-4218-8B79-3129B4964B31}" v="77" dt="2022-09-28T19:11:15.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5" d="100"/>
          <a:sy n="55" d="100"/>
        </p:scale>
        <p:origin x="109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enke Schipperen" userId="S::n.schipperen@yuverta.nl::1784bc64-0cd0-4fda-ac51-fb3ff83998cb" providerId="AD" clId="Web-{A9994B29-A63D-4218-8B79-3129B4964B31}"/>
    <pc:docChg chg="addSld modSld sldOrd">
      <pc:chgData name="Nienke Schipperen" userId="S::n.schipperen@yuverta.nl::1784bc64-0cd0-4fda-ac51-fb3ff83998cb" providerId="AD" clId="Web-{A9994B29-A63D-4218-8B79-3129B4964B31}" dt="2022-09-28T19:11:15.882" v="42"/>
      <pc:docMkLst>
        <pc:docMk/>
      </pc:docMkLst>
      <pc:sldChg chg="modSp">
        <pc:chgData name="Nienke Schipperen" userId="S::n.schipperen@yuverta.nl::1784bc64-0cd0-4fda-ac51-fb3ff83998cb" providerId="AD" clId="Web-{A9994B29-A63D-4218-8B79-3129B4964B31}" dt="2022-09-28T19:06:52.016" v="22" actId="20577"/>
        <pc:sldMkLst>
          <pc:docMk/>
          <pc:sldMk cId="0" sldId="268"/>
        </pc:sldMkLst>
        <pc:spChg chg="mod">
          <ac:chgData name="Nienke Schipperen" userId="S::n.schipperen@yuverta.nl::1784bc64-0cd0-4fda-ac51-fb3ff83998cb" providerId="AD" clId="Web-{A9994B29-A63D-4218-8B79-3129B4964B31}" dt="2022-09-28T19:06:52.016" v="22" actId="20577"/>
          <ac:spMkLst>
            <pc:docMk/>
            <pc:sldMk cId="0" sldId="268"/>
            <ac:spMk id="4" creationId="{00000000-0000-0000-0000-000000000000}"/>
          </ac:spMkLst>
        </pc:spChg>
      </pc:sldChg>
      <pc:sldChg chg="addSp delSp modSp new mod ord setBg">
        <pc:chgData name="Nienke Schipperen" userId="S::n.schipperen@yuverta.nl::1784bc64-0cd0-4fda-ac51-fb3ff83998cb" providerId="AD" clId="Web-{A9994B29-A63D-4218-8B79-3129B4964B31}" dt="2022-09-28T19:11:15.882" v="42"/>
        <pc:sldMkLst>
          <pc:docMk/>
          <pc:sldMk cId="1852965607" sldId="271"/>
        </pc:sldMkLst>
        <pc:spChg chg="add del">
          <ac:chgData name="Nienke Schipperen" userId="S::n.schipperen@yuverta.nl::1784bc64-0cd0-4fda-ac51-fb3ff83998cb" providerId="AD" clId="Web-{A9994B29-A63D-4218-8B79-3129B4964B31}" dt="2022-09-28T19:09:57.083" v="28"/>
          <ac:spMkLst>
            <pc:docMk/>
            <pc:sldMk cId="1852965607" sldId="271"/>
            <ac:spMk id="3" creationId="{10E2A469-8495-A432-0C88-793413188103}"/>
          </ac:spMkLst>
        </pc:spChg>
        <pc:spChg chg="add mod">
          <ac:chgData name="Nienke Schipperen" userId="S::n.schipperen@yuverta.nl::1784bc64-0cd0-4fda-ac51-fb3ff83998cb" providerId="AD" clId="Web-{A9994B29-A63D-4218-8B79-3129B4964B31}" dt="2022-09-28T19:10:35.944" v="39" actId="1076"/>
          <ac:spMkLst>
            <pc:docMk/>
            <pc:sldMk cId="1852965607" sldId="271"/>
            <ac:spMk id="5" creationId="{F2381C39-2E0B-7B49-4C04-5E31C74479D6}"/>
          </ac:spMkLst>
        </pc:spChg>
        <pc:spChg chg="add del">
          <ac:chgData name="Nienke Schipperen" userId="S::n.schipperen@yuverta.nl::1784bc64-0cd0-4fda-ac51-fb3ff83998cb" providerId="AD" clId="Web-{A9994B29-A63D-4218-8B79-3129B4964B31}" dt="2022-09-28T19:10:26.522" v="37"/>
          <ac:spMkLst>
            <pc:docMk/>
            <pc:sldMk cId="1852965607" sldId="271"/>
            <ac:spMk id="7" creationId="{01D0AF59-99C3-4251-AB9A-C966C6AD4400}"/>
          </ac:spMkLst>
        </pc:spChg>
        <pc:spChg chg="add del">
          <ac:chgData name="Nienke Schipperen" userId="S::n.schipperen@yuverta.nl::1784bc64-0cd0-4fda-ac51-fb3ff83998cb" providerId="AD" clId="Web-{A9994B29-A63D-4218-8B79-3129B4964B31}" dt="2022-09-28T19:10:26.522" v="37"/>
          <ac:spMkLst>
            <pc:docMk/>
            <pc:sldMk cId="1852965607" sldId="271"/>
            <ac:spMk id="9" creationId="{1855405F-37A2-4869-9154-F8BE3BECE6C3}"/>
          </ac:spMkLst>
        </pc:spChg>
        <pc:spChg chg="add">
          <ac:chgData name="Nienke Schipperen" userId="S::n.schipperen@yuverta.nl::1784bc64-0cd0-4fda-ac51-fb3ff83998cb" providerId="AD" clId="Web-{A9994B29-A63D-4218-8B79-3129B4964B31}" dt="2022-09-28T19:10:26.522" v="37"/>
          <ac:spMkLst>
            <pc:docMk/>
            <pc:sldMk cId="1852965607" sldId="271"/>
            <ac:spMk id="14" creationId="{D4771268-CB57-404A-9271-370EB28F6090}"/>
          </ac:spMkLst>
        </pc:spChg>
        <pc:picChg chg="add mod ord">
          <ac:chgData name="Nienke Schipperen" userId="S::n.schipperen@yuverta.nl::1784bc64-0cd0-4fda-ac51-fb3ff83998cb" providerId="AD" clId="Web-{A9994B29-A63D-4218-8B79-3129B4964B31}" dt="2022-09-28T19:10:42.678" v="41" actId="1076"/>
          <ac:picMkLst>
            <pc:docMk/>
            <pc:sldMk cId="1852965607" sldId="271"/>
            <ac:picMk id="2" creationId="{B11B7C93-698F-7138-2D5A-0EEBBCC7D8C9}"/>
          </ac:picMkLst>
        </pc:picChg>
      </pc:sldChg>
    </pc:docChg>
  </pc:docChgLst>
  <pc:docChgLst>
    <pc:chgData name="Nienke Schipperen" userId="S::n.schipperen@yuverta.nl::1784bc64-0cd0-4fda-ac51-fb3ff83998cb" providerId="AD" clId="Web-{0EFE5DA0-5039-4B4E-B987-7269345B7C9D}"/>
    <pc:docChg chg="modSld">
      <pc:chgData name="Nienke Schipperen" userId="S::n.schipperen@yuverta.nl::1784bc64-0cd0-4fda-ac51-fb3ff83998cb" providerId="AD" clId="Web-{0EFE5DA0-5039-4B4E-B987-7269345B7C9D}" dt="2022-09-29T09:49:09.481" v="11" actId="1076"/>
      <pc:docMkLst>
        <pc:docMk/>
      </pc:docMkLst>
      <pc:sldChg chg="modSp">
        <pc:chgData name="Nienke Schipperen" userId="S::n.schipperen@yuverta.nl::1784bc64-0cd0-4fda-ac51-fb3ff83998cb" providerId="AD" clId="Web-{0EFE5DA0-5039-4B4E-B987-7269345B7C9D}" dt="2022-09-29T08:46:54.888" v="10" actId="20577"/>
        <pc:sldMkLst>
          <pc:docMk/>
          <pc:sldMk cId="0" sldId="268"/>
        </pc:sldMkLst>
        <pc:spChg chg="mod">
          <ac:chgData name="Nienke Schipperen" userId="S::n.schipperen@yuverta.nl::1784bc64-0cd0-4fda-ac51-fb3ff83998cb" providerId="AD" clId="Web-{0EFE5DA0-5039-4B4E-B987-7269345B7C9D}" dt="2022-09-29T08:46:54.888" v="10" actId="20577"/>
          <ac:spMkLst>
            <pc:docMk/>
            <pc:sldMk cId="0" sldId="268"/>
            <ac:spMk id="3" creationId="{00000000-0000-0000-0000-000000000000}"/>
          </ac:spMkLst>
        </pc:spChg>
      </pc:sldChg>
      <pc:sldChg chg="modSp">
        <pc:chgData name="Nienke Schipperen" userId="S::n.schipperen@yuverta.nl::1784bc64-0cd0-4fda-ac51-fb3ff83998cb" providerId="AD" clId="Web-{0EFE5DA0-5039-4B4E-B987-7269345B7C9D}" dt="2022-09-29T09:49:09.481" v="11" actId="1076"/>
        <pc:sldMkLst>
          <pc:docMk/>
          <pc:sldMk cId="1852965607" sldId="271"/>
        </pc:sldMkLst>
        <pc:picChg chg="mod">
          <ac:chgData name="Nienke Schipperen" userId="S::n.schipperen@yuverta.nl::1784bc64-0cd0-4fda-ac51-fb3ff83998cb" providerId="AD" clId="Web-{0EFE5DA0-5039-4B4E-B987-7269345B7C9D}" dt="2022-09-29T09:49:09.481" v="11" actId="1076"/>
          <ac:picMkLst>
            <pc:docMk/>
            <pc:sldMk cId="1852965607" sldId="271"/>
            <ac:picMk id="2" creationId="{B11B7C93-698F-7138-2D5A-0EEBBCC7D8C9}"/>
          </ac:picMkLst>
        </pc:picChg>
      </pc:sldChg>
    </pc:docChg>
  </pc:docChgLst>
  <pc:docChgLst>
    <pc:chgData name="Pascalle Cup" userId="abbe84a0-611b-406e-b251-e8b4b71c069a" providerId="ADAL" clId="{45874E1D-CF06-4397-A410-562756C1BD1A}"/>
    <pc:docChg chg="modSld">
      <pc:chgData name="Pascalle Cup" userId="abbe84a0-611b-406e-b251-e8b4b71c069a" providerId="ADAL" clId="{45874E1D-CF06-4397-A410-562756C1BD1A}" dt="2022-09-29T06:34:08.459" v="0" actId="1076"/>
      <pc:docMkLst>
        <pc:docMk/>
      </pc:docMkLst>
      <pc:sldChg chg="modSp mod">
        <pc:chgData name="Pascalle Cup" userId="abbe84a0-611b-406e-b251-e8b4b71c069a" providerId="ADAL" clId="{45874E1D-CF06-4397-A410-562756C1BD1A}" dt="2022-09-29T06:34:08.459" v="0" actId="1076"/>
        <pc:sldMkLst>
          <pc:docMk/>
          <pc:sldMk cId="0" sldId="259"/>
        </pc:sldMkLst>
        <pc:spChg chg="mod">
          <ac:chgData name="Pascalle Cup" userId="abbe84a0-611b-406e-b251-e8b4b71c069a" providerId="ADAL" clId="{45874E1D-CF06-4397-A410-562756C1BD1A}" dt="2022-09-29T06:34:08.459" v="0" actId="1076"/>
          <ac:spMkLst>
            <pc:docMk/>
            <pc:sldMk cId="0" sldId="259"/>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B4E9C8-DB88-30B7-E39B-1220637F402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7C0B0BA-CB97-BA1A-A3C0-1289DA81D3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8C9272C-8E5E-B2CF-5BB8-FC6E42503B52}"/>
              </a:ext>
            </a:extLst>
          </p:cNvPr>
          <p:cNvSpPr>
            <a:spLocks noGrp="1"/>
          </p:cNvSpPr>
          <p:nvPr>
            <p:ph type="dt" sz="half" idx="10"/>
          </p:nvPr>
        </p:nvSpPr>
        <p:spPr/>
        <p:txBody>
          <a:bodyPr/>
          <a:lstStyle/>
          <a:p>
            <a:fld id="{91D60C4B-B5A0-47DD-B677-252132C5B223}" type="datetimeFigureOut">
              <a:rPr lang="nl-NL" smtClean="0"/>
              <a:t>29-9-2022</a:t>
            </a:fld>
            <a:endParaRPr lang="nl-NL"/>
          </a:p>
        </p:txBody>
      </p:sp>
      <p:sp>
        <p:nvSpPr>
          <p:cNvPr id="5" name="Tijdelijke aanduiding voor voettekst 4">
            <a:extLst>
              <a:ext uri="{FF2B5EF4-FFF2-40B4-BE49-F238E27FC236}">
                <a16:creationId xmlns:a16="http://schemas.microsoft.com/office/drawing/2014/main" id="{366FA7C8-9E40-95A7-A7D3-97918B0354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0C3072-86F5-249B-E766-E3A47418E335}"/>
              </a:ext>
            </a:extLst>
          </p:cNvPr>
          <p:cNvSpPr>
            <a:spLocks noGrp="1"/>
          </p:cNvSpPr>
          <p:nvPr>
            <p:ph type="sldNum" sz="quarter" idx="12"/>
          </p:nvPr>
        </p:nvSpPr>
        <p:spPr/>
        <p:txBody>
          <a:bodyPr/>
          <a:lstStyle/>
          <a:p>
            <a:fld id="{B00C340E-DC1C-46EE-BC72-497981A7B1F7}" type="slidenum">
              <a:rPr lang="nl-NL" smtClean="0"/>
              <a:t>‹nr.›</a:t>
            </a:fld>
            <a:endParaRPr lang="nl-NL"/>
          </a:p>
        </p:txBody>
      </p:sp>
    </p:spTree>
    <p:extLst>
      <p:ext uri="{BB962C8B-B14F-4D97-AF65-F5344CB8AC3E}">
        <p14:creationId xmlns:p14="http://schemas.microsoft.com/office/powerpoint/2010/main" val="402923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D29019-5281-8A8D-F765-8D809F72145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1099F05-6959-7227-2383-F91247C7486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B72557D-AAB1-A649-F757-C70C0DB6DBAD}"/>
              </a:ext>
            </a:extLst>
          </p:cNvPr>
          <p:cNvSpPr>
            <a:spLocks noGrp="1"/>
          </p:cNvSpPr>
          <p:nvPr>
            <p:ph type="dt" sz="half" idx="10"/>
          </p:nvPr>
        </p:nvSpPr>
        <p:spPr/>
        <p:txBody>
          <a:bodyPr/>
          <a:lstStyle/>
          <a:p>
            <a:fld id="{91D60C4B-B5A0-47DD-B677-252132C5B223}" type="datetimeFigureOut">
              <a:rPr lang="nl-NL" smtClean="0"/>
              <a:t>29-9-2022</a:t>
            </a:fld>
            <a:endParaRPr lang="nl-NL"/>
          </a:p>
        </p:txBody>
      </p:sp>
      <p:sp>
        <p:nvSpPr>
          <p:cNvPr id="5" name="Tijdelijke aanduiding voor voettekst 4">
            <a:extLst>
              <a:ext uri="{FF2B5EF4-FFF2-40B4-BE49-F238E27FC236}">
                <a16:creationId xmlns:a16="http://schemas.microsoft.com/office/drawing/2014/main" id="{7797696E-E6F3-5F47-1752-4C40271A849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7DA794-809E-5B25-F3E2-5D7228A16519}"/>
              </a:ext>
            </a:extLst>
          </p:cNvPr>
          <p:cNvSpPr>
            <a:spLocks noGrp="1"/>
          </p:cNvSpPr>
          <p:nvPr>
            <p:ph type="sldNum" sz="quarter" idx="12"/>
          </p:nvPr>
        </p:nvSpPr>
        <p:spPr/>
        <p:txBody>
          <a:bodyPr/>
          <a:lstStyle/>
          <a:p>
            <a:fld id="{B00C340E-DC1C-46EE-BC72-497981A7B1F7}" type="slidenum">
              <a:rPr lang="nl-NL" smtClean="0"/>
              <a:t>‹nr.›</a:t>
            </a:fld>
            <a:endParaRPr lang="nl-NL"/>
          </a:p>
        </p:txBody>
      </p:sp>
    </p:spTree>
    <p:extLst>
      <p:ext uri="{BB962C8B-B14F-4D97-AF65-F5344CB8AC3E}">
        <p14:creationId xmlns:p14="http://schemas.microsoft.com/office/powerpoint/2010/main" val="1112651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094AF02-8C78-3194-BC40-7FA336BBD64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8F6BDDE-945D-EFAE-AA54-F285DC3C1B9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4E674E2-8D3C-C288-B79B-A07C6A0D50A0}"/>
              </a:ext>
            </a:extLst>
          </p:cNvPr>
          <p:cNvSpPr>
            <a:spLocks noGrp="1"/>
          </p:cNvSpPr>
          <p:nvPr>
            <p:ph type="dt" sz="half" idx="10"/>
          </p:nvPr>
        </p:nvSpPr>
        <p:spPr/>
        <p:txBody>
          <a:bodyPr/>
          <a:lstStyle/>
          <a:p>
            <a:fld id="{91D60C4B-B5A0-47DD-B677-252132C5B223}" type="datetimeFigureOut">
              <a:rPr lang="nl-NL" smtClean="0"/>
              <a:t>29-9-2022</a:t>
            </a:fld>
            <a:endParaRPr lang="nl-NL"/>
          </a:p>
        </p:txBody>
      </p:sp>
      <p:sp>
        <p:nvSpPr>
          <p:cNvPr id="5" name="Tijdelijke aanduiding voor voettekst 4">
            <a:extLst>
              <a:ext uri="{FF2B5EF4-FFF2-40B4-BE49-F238E27FC236}">
                <a16:creationId xmlns:a16="http://schemas.microsoft.com/office/drawing/2014/main" id="{FCF640C8-8B0A-455B-4FB8-73F3A96327B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DE30A0F-E9CB-8B95-AD25-184774A3C8DA}"/>
              </a:ext>
            </a:extLst>
          </p:cNvPr>
          <p:cNvSpPr>
            <a:spLocks noGrp="1"/>
          </p:cNvSpPr>
          <p:nvPr>
            <p:ph type="sldNum" sz="quarter" idx="12"/>
          </p:nvPr>
        </p:nvSpPr>
        <p:spPr/>
        <p:txBody>
          <a:bodyPr/>
          <a:lstStyle/>
          <a:p>
            <a:fld id="{B00C340E-DC1C-46EE-BC72-497981A7B1F7}" type="slidenum">
              <a:rPr lang="nl-NL" smtClean="0"/>
              <a:t>‹nr.›</a:t>
            </a:fld>
            <a:endParaRPr lang="nl-NL"/>
          </a:p>
        </p:txBody>
      </p:sp>
    </p:spTree>
    <p:extLst>
      <p:ext uri="{BB962C8B-B14F-4D97-AF65-F5344CB8AC3E}">
        <p14:creationId xmlns:p14="http://schemas.microsoft.com/office/powerpoint/2010/main" val="2013604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FB6A53-8EA4-DC59-BFEE-7943E70311F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9A1488D-68DA-E6B5-D74C-0895C1BFEEA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C00E11A-6A87-1162-DC76-9513914C5428}"/>
              </a:ext>
            </a:extLst>
          </p:cNvPr>
          <p:cNvSpPr>
            <a:spLocks noGrp="1"/>
          </p:cNvSpPr>
          <p:nvPr>
            <p:ph type="dt" sz="half" idx="10"/>
          </p:nvPr>
        </p:nvSpPr>
        <p:spPr/>
        <p:txBody>
          <a:bodyPr/>
          <a:lstStyle/>
          <a:p>
            <a:fld id="{91D60C4B-B5A0-47DD-B677-252132C5B223}" type="datetimeFigureOut">
              <a:rPr lang="nl-NL" smtClean="0"/>
              <a:t>29-9-2022</a:t>
            </a:fld>
            <a:endParaRPr lang="nl-NL"/>
          </a:p>
        </p:txBody>
      </p:sp>
      <p:sp>
        <p:nvSpPr>
          <p:cNvPr id="5" name="Tijdelijke aanduiding voor voettekst 4">
            <a:extLst>
              <a:ext uri="{FF2B5EF4-FFF2-40B4-BE49-F238E27FC236}">
                <a16:creationId xmlns:a16="http://schemas.microsoft.com/office/drawing/2014/main" id="{64DA24C1-F00C-92FF-5C09-EE3DBC71F63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6F31FDE-1D82-9C8F-BB26-378BF5C9C004}"/>
              </a:ext>
            </a:extLst>
          </p:cNvPr>
          <p:cNvSpPr>
            <a:spLocks noGrp="1"/>
          </p:cNvSpPr>
          <p:nvPr>
            <p:ph type="sldNum" sz="quarter" idx="12"/>
          </p:nvPr>
        </p:nvSpPr>
        <p:spPr/>
        <p:txBody>
          <a:bodyPr/>
          <a:lstStyle/>
          <a:p>
            <a:fld id="{B00C340E-DC1C-46EE-BC72-497981A7B1F7}" type="slidenum">
              <a:rPr lang="nl-NL" smtClean="0"/>
              <a:t>‹nr.›</a:t>
            </a:fld>
            <a:endParaRPr lang="nl-NL"/>
          </a:p>
        </p:txBody>
      </p:sp>
    </p:spTree>
    <p:extLst>
      <p:ext uri="{BB962C8B-B14F-4D97-AF65-F5344CB8AC3E}">
        <p14:creationId xmlns:p14="http://schemas.microsoft.com/office/powerpoint/2010/main" val="145852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F0A06-BB58-8278-9F34-0305D391110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16BD63A-F504-81EE-EC95-7B7A25E1A3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55D6FB4-540F-923A-8E40-4F9F6FBDB9E1}"/>
              </a:ext>
            </a:extLst>
          </p:cNvPr>
          <p:cNvSpPr>
            <a:spLocks noGrp="1"/>
          </p:cNvSpPr>
          <p:nvPr>
            <p:ph type="dt" sz="half" idx="10"/>
          </p:nvPr>
        </p:nvSpPr>
        <p:spPr/>
        <p:txBody>
          <a:bodyPr/>
          <a:lstStyle/>
          <a:p>
            <a:fld id="{91D60C4B-B5A0-47DD-B677-252132C5B223}" type="datetimeFigureOut">
              <a:rPr lang="nl-NL" smtClean="0"/>
              <a:t>29-9-2022</a:t>
            </a:fld>
            <a:endParaRPr lang="nl-NL"/>
          </a:p>
        </p:txBody>
      </p:sp>
      <p:sp>
        <p:nvSpPr>
          <p:cNvPr id="5" name="Tijdelijke aanduiding voor voettekst 4">
            <a:extLst>
              <a:ext uri="{FF2B5EF4-FFF2-40B4-BE49-F238E27FC236}">
                <a16:creationId xmlns:a16="http://schemas.microsoft.com/office/drawing/2014/main" id="{27A997CC-BB9A-7040-27DE-D2279481BF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570E9A-09AF-36D3-A12E-41BD9542AC62}"/>
              </a:ext>
            </a:extLst>
          </p:cNvPr>
          <p:cNvSpPr>
            <a:spLocks noGrp="1"/>
          </p:cNvSpPr>
          <p:nvPr>
            <p:ph type="sldNum" sz="quarter" idx="12"/>
          </p:nvPr>
        </p:nvSpPr>
        <p:spPr/>
        <p:txBody>
          <a:bodyPr/>
          <a:lstStyle/>
          <a:p>
            <a:fld id="{B00C340E-DC1C-46EE-BC72-497981A7B1F7}" type="slidenum">
              <a:rPr lang="nl-NL" smtClean="0"/>
              <a:t>‹nr.›</a:t>
            </a:fld>
            <a:endParaRPr lang="nl-NL"/>
          </a:p>
        </p:txBody>
      </p:sp>
    </p:spTree>
    <p:extLst>
      <p:ext uri="{BB962C8B-B14F-4D97-AF65-F5344CB8AC3E}">
        <p14:creationId xmlns:p14="http://schemas.microsoft.com/office/powerpoint/2010/main" val="2420662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FDD2C7-524D-9659-D27D-6715EC77516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E6FF399-4003-02D1-8A58-0D1C4FD9FBE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41B6800-FA92-F8E1-CCAC-3AFA3FD2D3C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1D94A7A-5572-D673-362E-445DD3F2AD9A}"/>
              </a:ext>
            </a:extLst>
          </p:cNvPr>
          <p:cNvSpPr>
            <a:spLocks noGrp="1"/>
          </p:cNvSpPr>
          <p:nvPr>
            <p:ph type="dt" sz="half" idx="10"/>
          </p:nvPr>
        </p:nvSpPr>
        <p:spPr/>
        <p:txBody>
          <a:bodyPr/>
          <a:lstStyle/>
          <a:p>
            <a:fld id="{91D60C4B-B5A0-47DD-B677-252132C5B223}" type="datetimeFigureOut">
              <a:rPr lang="nl-NL" smtClean="0"/>
              <a:t>29-9-2022</a:t>
            </a:fld>
            <a:endParaRPr lang="nl-NL"/>
          </a:p>
        </p:txBody>
      </p:sp>
      <p:sp>
        <p:nvSpPr>
          <p:cNvPr id="6" name="Tijdelijke aanduiding voor voettekst 5">
            <a:extLst>
              <a:ext uri="{FF2B5EF4-FFF2-40B4-BE49-F238E27FC236}">
                <a16:creationId xmlns:a16="http://schemas.microsoft.com/office/drawing/2014/main" id="{A8459842-DE26-3365-EFC1-509809D7541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21FC81-7228-6112-3A0D-DC72CCBCEFAC}"/>
              </a:ext>
            </a:extLst>
          </p:cNvPr>
          <p:cNvSpPr>
            <a:spLocks noGrp="1"/>
          </p:cNvSpPr>
          <p:nvPr>
            <p:ph type="sldNum" sz="quarter" idx="12"/>
          </p:nvPr>
        </p:nvSpPr>
        <p:spPr/>
        <p:txBody>
          <a:bodyPr/>
          <a:lstStyle/>
          <a:p>
            <a:fld id="{B00C340E-DC1C-46EE-BC72-497981A7B1F7}" type="slidenum">
              <a:rPr lang="nl-NL" smtClean="0"/>
              <a:t>‹nr.›</a:t>
            </a:fld>
            <a:endParaRPr lang="nl-NL"/>
          </a:p>
        </p:txBody>
      </p:sp>
    </p:spTree>
    <p:extLst>
      <p:ext uri="{BB962C8B-B14F-4D97-AF65-F5344CB8AC3E}">
        <p14:creationId xmlns:p14="http://schemas.microsoft.com/office/powerpoint/2010/main" val="323977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1D3901-BD5E-EC96-7351-1006DA7D4F3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B9FF222-D0CF-EDC7-9603-4807008716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7A3E1EC-D926-E83D-F290-B4AC710A5FB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398003F-C05C-6A70-E47E-0505CE8C27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E857D2A-45ED-6183-6F0A-F302CA03553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A125A94-089D-BBC1-FCCA-A6A9012F4E04}"/>
              </a:ext>
            </a:extLst>
          </p:cNvPr>
          <p:cNvSpPr>
            <a:spLocks noGrp="1"/>
          </p:cNvSpPr>
          <p:nvPr>
            <p:ph type="dt" sz="half" idx="10"/>
          </p:nvPr>
        </p:nvSpPr>
        <p:spPr/>
        <p:txBody>
          <a:bodyPr/>
          <a:lstStyle/>
          <a:p>
            <a:fld id="{91D60C4B-B5A0-47DD-B677-252132C5B223}" type="datetimeFigureOut">
              <a:rPr lang="nl-NL" smtClean="0"/>
              <a:t>29-9-2022</a:t>
            </a:fld>
            <a:endParaRPr lang="nl-NL"/>
          </a:p>
        </p:txBody>
      </p:sp>
      <p:sp>
        <p:nvSpPr>
          <p:cNvPr id="8" name="Tijdelijke aanduiding voor voettekst 7">
            <a:extLst>
              <a:ext uri="{FF2B5EF4-FFF2-40B4-BE49-F238E27FC236}">
                <a16:creationId xmlns:a16="http://schemas.microsoft.com/office/drawing/2014/main" id="{ABBE0D2A-D9B6-8FD6-9F9D-29CEFC51635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718AF41-48B4-D496-E1B8-24AC423DF4B1}"/>
              </a:ext>
            </a:extLst>
          </p:cNvPr>
          <p:cNvSpPr>
            <a:spLocks noGrp="1"/>
          </p:cNvSpPr>
          <p:nvPr>
            <p:ph type="sldNum" sz="quarter" idx="12"/>
          </p:nvPr>
        </p:nvSpPr>
        <p:spPr/>
        <p:txBody>
          <a:bodyPr/>
          <a:lstStyle/>
          <a:p>
            <a:fld id="{B00C340E-DC1C-46EE-BC72-497981A7B1F7}" type="slidenum">
              <a:rPr lang="nl-NL" smtClean="0"/>
              <a:t>‹nr.›</a:t>
            </a:fld>
            <a:endParaRPr lang="nl-NL"/>
          </a:p>
        </p:txBody>
      </p:sp>
    </p:spTree>
    <p:extLst>
      <p:ext uri="{BB962C8B-B14F-4D97-AF65-F5344CB8AC3E}">
        <p14:creationId xmlns:p14="http://schemas.microsoft.com/office/powerpoint/2010/main" val="247272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89204-0294-E88D-6906-ECA0477FBF6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0D689A3-44C7-BB9A-24AD-83E2DA9C5E9B}"/>
              </a:ext>
            </a:extLst>
          </p:cNvPr>
          <p:cNvSpPr>
            <a:spLocks noGrp="1"/>
          </p:cNvSpPr>
          <p:nvPr>
            <p:ph type="dt" sz="half" idx="10"/>
          </p:nvPr>
        </p:nvSpPr>
        <p:spPr/>
        <p:txBody>
          <a:bodyPr/>
          <a:lstStyle/>
          <a:p>
            <a:fld id="{91D60C4B-B5A0-47DD-B677-252132C5B223}" type="datetimeFigureOut">
              <a:rPr lang="nl-NL" smtClean="0"/>
              <a:t>29-9-2022</a:t>
            </a:fld>
            <a:endParaRPr lang="nl-NL"/>
          </a:p>
        </p:txBody>
      </p:sp>
      <p:sp>
        <p:nvSpPr>
          <p:cNvPr id="4" name="Tijdelijke aanduiding voor voettekst 3">
            <a:extLst>
              <a:ext uri="{FF2B5EF4-FFF2-40B4-BE49-F238E27FC236}">
                <a16:creationId xmlns:a16="http://schemas.microsoft.com/office/drawing/2014/main" id="{2D2C73FA-E011-1703-854D-2CC1758D0CC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A9CD700-0C86-D075-5B91-6FD49E2CABEA}"/>
              </a:ext>
            </a:extLst>
          </p:cNvPr>
          <p:cNvSpPr>
            <a:spLocks noGrp="1"/>
          </p:cNvSpPr>
          <p:nvPr>
            <p:ph type="sldNum" sz="quarter" idx="12"/>
          </p:nvPr>
        </p:nvSpPr>
        <p:spPr/>
        <p:txBody>
          <a:bodyPr/>
          <a:lstStyle/>
          <a:p>
            <a:fld id="{B00C340E-DC1C-46EE-BC72-497981A7B1F7}" type="slidenum">
              <a:rPr lang="nl-NL" smtClean="0"/>
              <a:t>‹nr.›</a:t>
            </a:fld>
            <a:endParaRPr lang="nl-NL"/>
          </a:p>
        </p:txBody>
      </p:sp>
    </p:spTree>
    <p:extLst>
      <p:ext uri="{BB962C8B-B14F-4D97-AF65-F5344CB8AC3E}">
        <p14:creationId xmlns:p14="http://schemas.microsoft.com/office/powerpoint/2010/main" val="130262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82B4215-23AF-EB00-4304-0309EAF056D2}"/>
              </a:ext>
            </a:extLst>
          </p:cNvPr>
          <p:cNvSpPr>
            <a:spLocks noGrp="1"/>
          </p:cNvSpPr>
          <p:nvPr>
            <p:ph type="dt" sz="half" idx="10"/>
          </p:nvPr>
        </p:nvSpPr>
        <p:spPr/>
        <p:txBody>
          <a:bodyPr/>
          <a:lstStyle/>
          <a:p>
            <a:fld id="{91D60C4B-B5A0-47DD-B677-252132C5B223}" type="datetimeFigureOut">
              <a:rPr lang="nl-NL" smtClean="0"/>
              <a:t>29-9-2022</a:t>
            </a:fld>
            <a:endParaRPr lang="nl-NL"/>
          </a:p>
        </p:txBody>
      </p:sp>
      <p:sp>
        <p:nvSpPr>
          <p:cNvPr id="3" name="Tijdelijke aanduiding voor voettekst 2">
            <a:extLst>
              <a:ext uri="{FF2B5EF4-FFF2-40B4-BE49-F238E27FC236}">
                <a16:creationId xmlns:a16="http://schemas.microsoft.com/office/drawing/2014/main" id="{2F18A3AB-8B66-4761-3787-0F634322159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7405ED1-DB60-C1F3-503E-727D0928DB03}"/>
              </a:ext>
            </a:extLst>
          </p:cNvPr>
          <p:cNvSpPr>
            <a:spLocks noGrp="1"/>
          </p:cNvSpPr>
          <p:nvPr>
            <p:ph type="sldNum" sz="quarter" idx="12"/>
          </p:nvPr>
        </p:nvSpPr>
        <p:spPr/>
        <p:txBody>
          <a:bodyPr/>
          <a:lstStyle/>
          <a:p>
            <a:fld id="{B00C340E-DC1C-46EE-BC72-497981A7B1F7}" type="slidenum">
              <a:rPr lang="nl-NL" smtClean="0"/>
              <a:t>‹nr.›</a:t>
            </a:fld>
            <a:endParaRPr lang="nl-NL"/>
          </a:p>
        </p:txBody>
      </p:sp>
    </p:spTree>
    <p:extLst>
      <p:ext uri="{BB962C8B-B14F-4D97-AF65-F5344CB8AC3E}">
        <p14:creationId xmlns:p14="http://schemas.microsoft.com/office/powerpoint/2010/main" val="323374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A72A5C-9559-0FFD-B80B-1F245DDE906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387FFF5-099C-8B47-23EA-FBDD293BA7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2FEE594-4CBF-8F54-B6E9-5DE3AA36C8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3478786-4D46-3196-E125-85788914AF84}"/>
              </a:ext>
            </a:extLst>
          </p:cNvPr>
          <p:cNvSpPr>
            <a:spLocks noGrp="1"/>
          </p:cNvSpPr>
          <p:nvPr>
            <p:ph type="dt" sz="half" idx="10"/>
          </p:nvPr>
        </p:nvSpPr>
        <p:spPr/>
        <p:txBody>
          <a:bodyPr/>
          <a:lstStyle/>
          <a:p>
            <a:fld id="{91D60C4B-B5A0-47DD-B677-252132C5B223}" type="datetimeFigureOut">
              <a:rPr lang="nl-NL" smtClean="0"/>
              <a:t>29-9-2022</a:t>
            </a:fld>
            <a:endParaRPr lang="nl-NL"/>
          </a:p>
        </p:txBody>
      </p:sp>
      <p:sp>
        <p:nvSpPr>
          <p:cNvPr id="6" name="Tijdelijke aanduiding voor voettekst 5">
            <a:extLst>
              <a:ext uri="{FF2B5EF4-FFF2-40B4-BE49-F238E27FC236}">
                <a16:creationId xmlns:a16="http://schemas.microsoft.com/office/drawing/2014/main" id="{F3401069-7079-AFA9-E7D0-E1DFDCCF896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8B589A5-4AAF-9DF6-4B58-115CD22FE8A6}"/>
              </a:ext>
            </a:extLst>
          </p:cNvPr>
          <p:cNvSpPr>
            <a:spLocks noGrp="1"/>
          </p:cNvSpPr>
          <p:nvPr>
            <p:ph type="sldNum" sz="quarter" idx="12"/>
          </p:nvPr>
        </p:nvSpPr>
        <p:spPr/>
        <p:txBody>
          <a:bodyPr/>
          <a:lstStyle/>
          <a:p>
            <a:fld id="{B00C340E-DC1C-46EE-BC72-497981A7B1F7}" type="slidenum">
              <a:rPr lang="nl-NL" smtClean="0"/>
              <a:t>‹nr.›</a:t>
            </a:fld>
            <a:endParaRPr lang="nl-NL"/>
          </a:p>
        </p:txBody>
      </p:sp>
    </p:spTree>
    <p:extLst>
      <p:ext uri="{BB962C8B-B14F-4D97-AF65-F5344CB8AC3E}">
        <p14:creationId xmlns:p14="http://schemas.microsoft.com/office/powerpoint/2010/main" val="408850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3F123D-3AC3-5FCB-FE30-2971254C77C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820F6FE-AA2C-2195-F32F-AEEBBFD992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E31355A-B713-BB1C-2782-BDF043962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A017EAF-3FEE-D776-DAAE-28DA8DB52FA2}"/>
              </a:ext>
            </a:extLst>
          </p:cNvPr>
          <p:cNvSpPr>
            <a:spLocks noGrp="1"/>
          </p:cNvSpPr>
          <p:nvPr>
            <p:ph type="dt" sz="half" idx="10"/>
          </p:nvPr>
        </p:nvSpPr>
        <p:spPr/>
        <p:txBody>
          <a:bodyPr/>
          <a:lstStyle/>
          <a:p>
            <a:fld id="{91D60C4B-B5A0-47DD-B677-252132C5B223}" type="datetimeFigureOut">
              <a:rPr lang="nl-NL" smtClean="0"/>
              <a:t>29-9-2022</a:t>
            </a:fld>
            <a:endParaRPr lang="nl-NL"/>
          </a:p>
        </p:txBody>
      </p:sp>
      <p:sp>
        <p:nvSpPr>
          <p:cNvPr id="6" name="Tijdelijke aanduiding voor voettekst 5">
            <a:extLst>
              <a:ext uri="{FF2B5EF4-FFF2-40B4-BE49-F238E27FC236}">
                <a16:creationId xmlns:a16="http://schemas.microsoft.com/office/drawing/2014/main" id="{53D8A122-0C3D-1B53-626B-FF589675445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C9E8DEA-367A-21E9-7919-1494F62C072A}"/>
              </a:ext>
            </a:extLst>
          </p:cNvPr>
          <p:cNvSpPr>
            <a:spLocks noGrp="1"/>
          </p:cNvSpPr>
          <p:nvPr>
            <p:ph type="sldNum" sz="quarter" idx="12"/>
          </p:nvPr>
        </p:nvSpPr>
        <p:spPr/>
        <p:txBody>
          <a:bodyPr/>
          <a:lstStyle/>
          <a:p>
            <a:fld id="{B00C340E-DC1C-46EE-BC72-497981A7B1F7}" type="slidenum">
              <a:rPr lang="nl-NL" smtClean="0"/>
              <a:t>‹nr.›</a:t>
            </a:fld>
            <a:endParaRPr lang="nl-NL"/>
          </a:p>
        </p:txBody>
      </p:sp>
    </p:spTree>
    <p:extLst>
      <p:ext uri="{BB962C8B-B14F-4D97-AF65-F5344CB8AC3E}">
        <p14:creationId xmlns:p14="http://schemas.microsoft.com/office/powerpoint/2010/main" val="4144395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4763018-860E-E135-DB79-9194AD14D8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F607943-11E6-22B6-51A0-DFC5C5320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BDFE8FE-454D-C913-931C-64E1497E77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60C4B-B5A0-47DD-B677-252132C5B223}" type="datetimeFigureOut">
              <a:rPr lang="nl-NL" smtClean="0"/>
              <a:t>29-9-2022</a:t>
            </a:fld>
            <a:endParaRPr lang="nl-NL"/>
          </a:p>
        </p:txBody>
      </p:sp>
      <p:sp>
        <p:nvSpPr>
          <p:cNvPr id="5" name="Tijdelijke aanduiding voor voettekst 4">
            <a:extLst>
              <a:ext uri="{FF2B5EF4-FFF2-40B4-BE49-F238E27FC236}">
                <a16:creationId xmlns:a16="http://schemas.microsoft.com/office/drawing/2014/main" id="{A9B45E94-99F2-839D-CCEE-7CCBA92611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3705E05-985C-7CE0-28AE-7A9C837FFA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C340E-DC1C-46EE-BC72-497981A7B1F7}" type="slidenum">
              <a:rPr lang="nl-NL" smtClean="0"/>
              <a:t>‹nr.›</a:t>
            </a:fld>
            <a:endParaRPr lang="nl-NL"/>
          </a:p>
        </p:txBody>
      </p:sp>
    </p:spTree>
    <p:extLst>
      <p:ext uri="{BB962C8B-B14F-4D97-AF65-F5344CB8AC3E}">
        <p14:creationId xmlns:p14="http://schemas.microsoft.com/office/powerpoint/2010/main" val="4153852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BXKTfI3hKhI?feature=oembed" TargetMode="External"/><Relationship Id="rId1" Type="http://schemas.openxmlformats.org/officeDocument/2006/relationships/video" Target="https://www.youtube.com/embed/hx0XbLk-4TY?start=13&amp;feature=oembed"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CeelSB8NgzM?feature=oembed" TargetMode="External"/><Relationship Id="rId1" Type="http://schemas.openxmlformats.org/officeDocument/2006/relationships/video" Target="https://www.youtube.com/watch?v=CeelSB8NgzM"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831"/>
          <a:stretch>
            <a:fillRect/>
          </a:stretch>
        </p:blipFill>
        <p:spPr>
          <a:xfrm>
            <a:off x="0" y="0"/>
            <a:ext cx="12192000" cy="6858000"/>
          </a:xfrm>
          <a:prstGeom prst="rect">
            <a:avLst/>
          </a:prstGeom>
        </p:spPr>
      </p:pic>
      <p:sp>
        <p:nvSpPr>
          <p:cNvPr id="3" name="AutoShape 3"/>
          <p:cNvSpPr/>
          <p:nvPr/>
        </p:nvSpPr>
        <p:spPr>
          <a:xfrm>
            <a:off x="685801" y="685800"/>
            <a:ext cx="5485651" cy="5483603"/>
          </a:xfrm>
          <a:prstGeom prst="rect">
            <a:avLst/>
          </a:prstGeom>
          <a:solidFill>
            <a:srgbClr val="414B3B">
              <a:alpha val="89804"/>
            </a:srgbClr>
          </a:solidFill>
        </p:spPr>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7337"/>
          <a:stretch>
            <a:fillRect/>
          </a:stretch>
        </p:blipFill>
        <p:spPr>
          <a:xfrm>
            <a:off x="687555" y="787868"/>
            <a:ext cx="2339439" cy="3364162"/>
          </a:xfrm>
          <a:prstGeom prst="rect">
            <a:avLst/>
          </a:prstGeom>
        </p:spPr>
      </p:pic>
      <p:grpSp>
        <p:nvGrpSpPr>
          <p:cNvPr id="5" name="Group 5"/>
          <p:cNvGrpSpPr/>
          <p:nvPr/>
        </p:nvGrpSpPr>
        <p:grpSpPr>
          <a:xfrm>
            <a:off x="1078993" y="4664852"/>
            <a:ext cx="4699267" cy="1123410"/>
            <a:chOff x="0" y="0"/>
            <a:chExt cx="9398533" cy="2246820"/>
          </a:xfrm>
        </p:grpSpPr>
        <p:sp>
          <p:nvSpPr>
            <p:cNvPr id="6" name="TextBox 6"/>
            <p:cNvSpPr txBox="1"/>
            <p:nvPr/>
          </p:nvSpPr>
          <p:spPr>
            <a:xfrm>
              <a:off x="0" y="590938"/>
              <a:ext cx="9398533" cy="808426"/>
            </a:xfrm>
            <a:prstGeom prst="rect">
              <a:avLst/>
            </a:prstGeom>
          </p:spPr>
          <p:txBody>
            <a:bodyPr lIns="0" tIns="0" rIns="0" bIns="0" rtlCol="0" anchor="t">
              <a:spAutoFit/>
            </a:bodyPr>
            <a:lstStyle/>
            <a:p>
              <a:pPr>
                <a:lnSpc>
                  <a:spcPts val="3133"/>
                </a:lnSpc>
              </a:pPr>
              <a:r>
                <a:rPr lang="en-US" sz="3133">
                  <a:solidFill>
                    <a:srgbClr val="FFF9F3"/>
                  </a:solidFill>
                  <a:latin typeface="Rubik One"/>
                </a:rPr>
                <a:t>Gebiedsontswikkelng</a:t>
              </a:r>
            </a:p>
          </p:txBody>
        </p:sp>
        <p:sp>
          <p:nvSpPr>
            <p:cNvPr id="7" name="AutoShape 7"/>
            <p:cNvSpPr/>
            <p:nvPr/>
          </p:nvSpPr>
          <p:spPr>
            <a:xfrm>
              <a:off x="0" y="0"/>
              <a:ext cx="1889315" cy="251212"/>
            </a:xfrm>
            <a:prstGeom prst="rect">
              <a:avLst/>
            </a:prstGeom>
            <a:solidFill>
              <a:srgbClr val="FFF9F3"/>
            </a:solidFill>
          </p:spPr>
        </p:sp>
        <p:sp>
          <p:nvSpPr>
            <p:cNvPr id="8" name="TextBox 8"/>
            <p:cNvSpPr txBox="1"/>
            <p:nvPr/>
          </p:nvSpPr>
          <p:spPr>
            <a:xfrm>
              <a:off x="0" y="1662942"/>
              <a:ext cx="9398533" cy="583878"/>
            </a:xfrm>
            <a:prstGeom prst="rect">
              <a:avLst/>
            </a:prstGeom>
          </p:spPr>
          <p:txBody>
            <a:bodyPr lIns="0" tIns="0" rIns="0" bIns="0" rtlCol="0" anchor="t">
              <a:spAutoFit/>
            </a:bodyPr>
            <a:lstStyle/>
            <a:p>
              <a:pPr>
                <a:lnSpc>
                  <a:spcPts val="2471"/>
                </a:lnSpc>
              </a:pPr>
              <a:r>
                <a:rPr lang="en-US" sz="1765" spc="35">
                  <a:solidFill>
                    <a:srgbClr val="FFF9F3"/>
                  </a:solidFill>
                  <a:latin typeface="Montserrat"/>
                </a:rPr>
                <a:t>Les 4 - 29 oktober 2022</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487572" y="192709"/>
            <a:ext cx="5216856" cy="982128"/>
          </a:xfrm>
          <a:prstGeom prst="rect">
            <a:avLst/>
          </a:prstGeom>
        </p:spPr>
        <p:txBody>
          <a:bodyPr lIns="0" tIns="0" rIns="0" bIns="0" rtlCol="0" anchor="t">
            <a:spAutoFit/>
          </a:bodyPr>
          <a:lstStyle/>
          <a:p>
            <a:pPr algn="ctr">
              <a:lnSpc>
                <a:spcPts val="8400"/>
              </a:lnSpc>
            </a:pPr>
            <a:r>
              <a:rPr lang="en-US" sz="6000" dirty="0" err="1">
                <a:solidFill>
                  <a:srgbClr val="9EC6DC"/>
                </a:solidFill>
                <a:latin typeface="Open Sans Extra Bold"/>
              </a:rPr>
              <a:t>Gentrificatie</a:t>
            </a:r>
            <a:r>
              <a:rPr lang="en-US" sz="6000" dirty="0">
                <a:solidFill>
                  <a:srgbClr val="9EC6DC"/>
                </a:solidFill>
                <a:latin typeface="Open Sans Extra Bold"/>
              </a:rPr>
              <a:t> </a:t>
            </a:r>
          </a:p>
        </p:txBody>
      </p:sp>
      <p:pic>
        <p:nvPicPr>
          <p:cNvPr id="4" name="Onlinemedia 3" title="Uitleg van gentrificatie">
            <a:hlinkClick r:id="" action="ppaction://media"/>
            <a:extLst>
              <a:ext uri="{FF2B5EF4-FFF2-40B4-BE49-F238E27FC236}">
                <a16:creationId xmlns:a16="http://schemas.microsoft.com/office/drawing/2014/main" id="{EE1E6AE7-5900-3397-E0D4-026811AD3D13}"/>
              </a:ext>
            </a:extLst>
          </p:cNvPr>
          <p:cNvPicPr>
            <a:picLocks noRot="1" noChangeAspect="1"/>
          </p:cNvPicPr>
          <p:nvPr>
            <a:videoFile r:link="rId1"/>
          </p:nvPr>
        </p:nvPicPr>
        <p:blipFill>
          <a:blip r:embed="rId4"/>
          <a:stretch>
            <a:fillRect/>
          </a:stretch>
        </p:blipFill>
        <p:spPr>
          <a:xfrm>
            <a:off x="224183" y="1559978"/>
            <a:ext cx="5313421" cy="3002083"/>
          </a:xfrm>
          <a:prstGeom prst="rect">
            <a:avLst/>
          </a:prstGeom>
        </p:spPr>
      </p:pic>
      <p:pic>
        <p:nvPicPr>
          <p:cNvPr id="5" name="Onlinemedia 4" title="Kennisclip Stadssociologie: Gentrification">
            <a:hlinkClick r:id="" action="ppaction://media"/>
            <a:extLst>
              <a:ext uri="{FF2B5EF4-FFF2-40B4-BE49-F238E27FC236}">
                <a16:creationId xmlns:a16="http://schemas.microsoft.com/office/drawing/2014/main" id="{9B0B6F30-FEAD-39C2-3582-800E17986BF9}"/>
              </a:ext>
            </a:extLst>
          </p:cNvPr>
          <p:cNvPicPr>
            <a:picLocks noRot="1" noChangeAspect="1"/>
          </p:cNvPicPr>
          <p:nvPr>
            <a:videoFile r:link="rId2"/>
          </p:nvPr>
        </p:nvPicPr>
        <p:blipFill>
          <a:blip r:embed="rId5"/>
          <a:stretch>
            <a:fillRect/>
          </a:stretch>
        </p:blipFill>
        <p:spPr>
          <a:xfrm>
            <a:off x="6556513" y="3607904"/>
            <a:ext cx="5411304" cy="30573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2">
            <a:extLst>
              <a:ext uri="{FF2B5EF4-FFF2-40B4-BE49-F238E27FC236}">
                <a16:creationId xmlns:a16="http://schemas.microsoft.com/office/drawing/2014/main" id="{F2381C39-2E0B-7B49-4C04-5E31C74479D6}"/>
              </a:ext>
            </a:extLst>
          </p:cNvPr>
          <p:cNvSpPr txBox="1"/>
          <p:nvPr/>
        </p:nvSpPr>
        <p:spPr>
          <a:xfrm>
            <a:off x="868279" y="1953898"/>
            <a:ext cx="3190373"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kern="1200">
                <a:solidFill>
                  <a:srgbClr val="FFFFFF"/>
                </a:solidFill>
                <a:latin typeface="+mj-lt"/>
                <a:ea typeface="+mj-ea"/>
                <a:cs typeface="+mj-cs"/>
              </a:rPr>
              <a:t>Stadsgeografie </a:t>
            </a:r>
          </a:p>
        </p:txBody>
      </p:sp>
      <p:pic>
        <p:nvPicPr>
          <p:cNvPr id="2" name="Afbeelding 2">
            <a:extLst>
              <a:ext uri="{FF2B5EF4-FFF2-40B4-BE49-F238E27FC236}">
                <a16:creationId xmlns:a16="http://schemas.microsoft.com/office/drawing/2014/main" id="{B11B7C93-698F-7138-2D5A-0EEBBCC7D8C9}"/>
              </a:ext>
            </a:extLst>
          </p:cNvPr>
          <p:cNvPicPr>
            <a:picLocks noChangeAspect="1"/>
          </p:cNvPicPr>
          <p:nvPr/>
        </p:nvPicPr>
        <p:blipFill>
          <a:blip r:embed="rId2"/>
          <a:stretch>
            <a:fillRect/>
          </a:stretch>
        </p:blipFill>
        <p:spPr>
          <a:xfrm>
            <a:off x="4290482" y="222003"/>
            <a:ext cx="6009429" cy="6410949"/>
          </a:xfrm>
          <a:prstGeom prst="rect">
            <a:avLst/>
          </a:prstGeom>
        </p:spPr>
      </p:pic>
    </p:spTree>
    <p:extLst>
      <p:ext uri="{BB962C8B-B14F-4D97-AF65-F5344CB8AC3E}">
        <p14:creationId xmlns:p14="http://schemas.microsoft.com/office/powerpoint/2010/main" val="1852965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5960" y="929443"/>
            <a:ext cx="4014591" cy="5472973"/>
          </a:xfrm>
          <a:prstGeom prst="rect">
            <a:avLst/>
          </a:prstGeom>
        </p:spPr>
        <p:txBody>
          <a:bodyPr lIns="0" tIns="0" rIns="0" bIns="0" rtlCol="0" anchor="t">
            <a:spAutoFit/>
          </a:bodyPr>
          <a:lstStyle/>
          <a:p>
            <a:pPr algn="just">
              <a:lnSpc>
                <a:spcPts val="3267"/>
              </a:lnSpc>
              <a:spcBef>
                <a:spcPct val="0"/>
              </a:spcBef>
            </a:pPr>
            <a:r>
              <a:rPr lang="en-US" sz="2333">
                <a:solidFill>
                  <a:srgbClr val="000000"/>
                </a:solidFill>
                <a:latin typeface="Open Sans"/>
              </a:rPr>
              <a:t>De eerste stap is een economische opwaardering van de buurt. Huizen worden gerenoveerd en duurder gemaakt door gebruik van materialen van hoge kwaliteit. Er kunnen ook nieuwe huizen gebouwd worden. Naast koophuizen, kan ook de huur van bestaande huurhuizen omhooggaan na een verbouwing.</a:t>
            </a:r>
          </a:p>
        </p:txBody>
      </p:sp>
      <p:sp>
        <p:nvSpPr>
          <p:cNvPr id="3" name="TextBox 3"/>
          <p:cNvSpPr txBox="1"/>
          <p:nvPr/>
        </p:nvSpPr>
        <p:spPr>
          <a:xfrm>
            <a:off x="4685706" y="929443"/>
            <a:ext cx="3369830" cy="5896166"/>
          </a:xfrm>
          <a:prstGeom prst="rect">
            <a:avLst/>
          </a:prstGeom>
        </p:spPr>
        <p:txBody>
          <a:bodyPr lIns="0" tIns="0" rIns="0" bIns="0" rtlCol="0" anchor="t">
            <a:spAutoFit/>
          </a:bodyPr>
          <a:lstStyle/>
          <a:p>
            <a:pPr algn="just">
              <a:lnSpc>
                <a:spcPts val="3267"/>
              </a:lnSpc>
              <a:spcBef>
                <a:spcPct val="0"/>
              </a:spcBef>
            </a:pPr>
            <a:r>
              <a:rPr lang="en-US" sz="2333">
                <a:solidFill>
                  <a:srgbClr val="000000"/>
                </a:solidFill>
                <a:latin typeface="Open Sans"/>
              </a:rPr>
              <a:t>De tweede stap is een sociale opwaardering van de buurt. Eigenlijk een reactie op de hoge prijzen van huizen, verdwijnen de armere mensen uit de buurt omdat ze geen huis meer kunnen betalen. Er blijven dus alleen rijke(ere) mensen achter in een stadsdeel als er sprake is van gentrificatie.</a:t>
            </a:r>
          </a:p>
        </p:txBody>
      </p:sp>
      <p:sp>
        <p:nvSpPr>
          <p:cNvPr id="4" name="TextBox 4"/>
          <p:cNvSpPr txBox="1"/>
          <p:nvPr/>
        </p:nvSpPr>
        <p:spPr>
          <a:xfrm>
            <a:off x="8470690" y="929443"/>
            <a:ext cx="3345950" cy="5896166"/>
          </a:xfrm>
          <a:prstGeom prst="rect">
            <a:avLst/>
          </a:prstGeom>
        </p:spPr>
        <p:txBody>
          <a:bodyPr lIns="0" tIns="0" rIns="0" bIns="0" rtlCol="0" anchor="t">
            <a:spAutoFit/>
          </a:bodyPr>
          <a:lstStyle/>
          <a:p>
            <a:pPr algn="just">
              <a:lnSpc>
                <a:spcPts val="3267"/>
              </a:lnSpc>
              <a:spcBef>
                <a:spcPct val="0"/>
              </a:spcBef>
            </a:pPr>
            <a:r>
              <a:rPr lang="en-US" sz="2333">
                <a:solidFill>
                  <a:srgbClr val="000000"/>
                </a:solidFill>
                <a:latin typeface="Open Sans"/>
              </a:rPr>
              <a:t>De derde stap is een culturele opwaardering van de buurt. Vaak houdt dit in dat gebouwen uit de culturele sector, zoals musea, theaters en bioscopen verbouwd of nieuw gebouwd worden. Ook worden er in buurten waar gentrificatie plaatsvindt vaak nieuwe kunstwerken geplaats.</a:t>
            </a:r>
          </a:p>
        </p:txBody>
      </p:sp>
      <p:sp>
        <p:nvSpPr>
          <p:cNvPr id="5" name="TextBox 5"/>
          <p:cNvSpPr txBox="1"/>
          <p:nvPr/>
        </p:nvSpPr>
        <p:spPr>
          <a:xfrm>
            <a:off x="3742150" y="94404"/>
            <a:ext cx="5256941" cy="586058"/>
          </a:xfrm>
          <a:prstGeom prst="rect">
            <a:avLst/>
          </a:prstGeom>
        </p:spPr>
        <p:txBody>
          <a:bodyPr lIns="0" tIns="0" rIns="0" bIns="0" rtlCol="0" anchor="t">
            <a:spAutoFit/>
          </a:bodyPr>
          <a:lstStyle/>
          <a:p>
            <a:pPr algn="ctr">
              <a:lnSpc>
                <a:spcPts val="4853"/>
              </a:lnSpc>
            </a:pPr>
            <a:r>
              <a:rPr lang="en-US" sz="3466">
                <a:solidFill>
                  <a:srgbClr val="000000"/>
                </a:solidFill>
                <a:latin typeface="Open Sans"/>
              </a:rPr>
              <a:t>Stappenplan gentrificatie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59561" y="609601"/>
            <a:ext cx="4767131" cy="677045"/>
          </a:xfrm>
          <a:prstGeom prst="rect">
            <a:avLst/>
          </a:prstGeom>
        </p:spPr>
        <p:txBody>
          <a:bodyPr lIns="0" tIns="0" rIns="0" bIns="0" rtlCol="0" anchor="t">
            <a:spAutoFit/>
          </a:bodyPr>
          <a:lstStyle/>
          <a:p>
            <a:pPr algn="ctr">
              <a:lnSpc>
                <a:spcPts val="5693"/>
              </a:lnSpc>
            </a:pPr>
            <a:r>
              <a:rPr lang="en-US" sz="4066">
                <a:solidFill>
                  <a:srgbClr val="6F7F4F"/>
                </a:solidFill>
                <a:latin typeface="Montserrat"/>
              </a:rPr>
              <a:t>Opdracht excursie</a:t>
            </a:r>
          </a:p>
        </p:txBody>
      </p:sp>
      <p:sp>
        <p:nvSpPr>
          <p:cNvPr id="3" name="TextBox 3"/>
          <p:cNvSpPr txBox="1"/>
          <p:nvPr/>
        </p:nvSpPr>
        <p:spPr>
          <a:xfrm>
            <a:off x="559561" y="1689100"/>
            <a:ext cx="5745970" cy="1212961"/>
          </a:xfrm>
          <a:prstGeom prst="rect">
            <a:avLst/>
          </a:prstGeom>
        </p:spPr>
        <p:txBody>
          <a:bodyPr lIns="0" tIns="0" rIns="0" bIns="0" rtlCol="0" anchor="t">
            <a:spAutoFit/>
          </a:bodyPr>
          <a:lstStyle/>
          <a:p>
            <a:pPr>
              <a:lnSpc>
                <a:spcPts val="3199"/>
              </a:lnSpc>
            </a:pPr>
            <a:r>
              <a:rPr lang="en-US" sz="2650" spc="239" dirty="0">
                <a:solidFill>
                  <a:srgbClr val="000000"/>
                </a:solidFill>
                <a:latin typeface="Montserrat"/>
              </a:rPr>
              <a:t>MIKE -&gt; Rotterdam </a:t>
            </a:r>
            <a:endParaRPr lang="en-US" sz="2666" spc="239" dirty="0">
              <a:solidFill>
                <a:srgbClr val="000000"/>
              </a:solidFill>
              <a:latin typeface="Montserrat"/>
            </a:endParaRPr>
          </a:p>
          <a:p>
            <a:pPr>
              <a:lnSpc>
                <a:spcPts val="3199"/>
              </a:lnSpc>
            </a:pPr>
            <a:r>
              <a:rPr lang="en-US" sz="2650" spc="239" dirty="0">
                <a:solidFill>
                  <a:srgbClr val="000000"/>
                </a:solidFill>
                <a:latin typeface="Montserrat"/>
              </a:rPr>
              <a:t>ABEL -&gt; Eindhoven</a:t>
            </a:r>
          </a:p>
          <a:p>
            <a:pPr>
              <a:lnSpc>
                <a:spcPts val="3199"/>
              </a:lnSpc>
              <a:spcBef>
                <a:spcPct val="0"/>
              </a:spcBef>
            </a:pPr>
            <a:r>
              <a:rPr lang="en-US" sz="2650" spc="239" dirty="0">
                <a:solidFill>
                  <a:srgbClr val="000000"/>
                </a:solidFill>
                <a:latin typeface="Montserrat"/>
              </a:rPr>
              <a:t>VICKY -&gt; Almere</a:t>
            </a:r>
          </a:p>
        </p:txBody>
      </p:sp>
      <p:sp>
        <p:nvSpPr>
          <p:cNvPr id="4" name="TextBox 4"/>
          <p:cNvSpPr txBox="1"/>
          <p:nvPr/>
        </p:nvSpPr>
        <p:spPr>
          <a:xfrm>
            <a:off x="559561" y="3308350"/>
            <a:ext cx="11632439" cy="1863780"/>
          </a:xfrm>
          <a:prstGeom prst="rect">
            <a:avLst/>
          </a:prstGeom>
        </p:spPr>
        <p:txBody>
          <a:bodyPr lIns="0" tIns="0" rIns="0" bIns="0" rtlCol="0" anchor="t">
            <a:spAutoFit/>
          </a:bodyPr>
          <a:lstStyle/>
          <a:p>
            <a:pPr>
              <a:lnSpc>
                <a:spcPts val="3733"/>
              </a:lnSpc>
            </a:pPr>
            <a:r>
              <a:rPr lang="nl-NL" sz="2650" dirty="0">
                <a:solidFill>
                  <a:srgbClr val="000000"/>
                </a:solidFill>
                <a:latin typeface="Montserrat"/>
              </a:rPr>
              <a:t>40 minuten om informatie te verzamelen</a:t>
            </a:r>
          </a:p>
          <a:p>
            <a:pPr>
              <a:lnSpc>
                <a:spcPts val="3733"/>
              </a:lnSpc>
            </a:pPr>
            <a:endParaRPr lang="nl-NL" sz="2650" dirty="0">
              <a:solidFill>
                <a:srgbClr val="000000"/>
              </a:solidFill>
              <a:latin typeface="Montserrat"/>
            </a:endParaRPr>
          </a:p>
          <a:p>
            <a:pPr>
              <a:lnSpc>
                <a:spcPts val="3733"/>
              </a:lnSpc>
            </a:pPr>
            <a:r>
              <a:rPr lang="nl-NL" sz="2650" dirty="0">
                <a:solidFill>
                  <a:srgbClr val="000000"/>
                </a:solidFill>
                <a:latin typeface="Montserrat"/>
              </a:rPr>
              <a:t>Om 13:30 houden jullie een pitch (max 3 minuten </a:t>
            </a:r>
            <a:r>
              <a:rPr lang="nl-NL" sz="2650" dirty="0" err="1">
                <a:solidFill>
                  <a:srgbClr val="000000"/>
                </a:solidFill>
                <a:latin typeface="Montserrat"/>
              </a:rPr>
              <a:t>p.p</a:t>
            </a:r>
            <a:r>
              <a:rPr lang="nl-NL" sz="2650" dirty="0">
                <a:solidFill>
                  <a:srgbClr val="000000"/>
                </a:solidFill>
                <a:latin typeface="Montserrat"/>
              </a:rPr>
              <a:t>) met poster waarom het jouw stad moet gaan worden.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95202" y="731309"/>
            <a:ext cx="10001596" cy="5472973"/>
          </a:xfrm>
          <a:prstGeom prst="rect">
            <a:avLst/>
          </a:prstGeom>
        </p:spPr>
        <p:txBody>
          <a:bodyPr lIns="0" tIns="0" rIns="0" bIns="0" rtlCol="0" anchor="t">
            <a:spAutoFit/>
          </a:bodyPr>
          <a:lstStyle/>
          <a:p>
            <a:pPr marL="503793" lvl="1" indent="-251896" algn="just">
              <a:lnSpc>
                <a:spcPts val="3267"/>
              </a:lnSpc>
              <a:buFont typeface="Arial"/>
              <a:buChar char="•"/>
            </a:pPr>
            <a:r>
              <a:rPr lang="en-US" sz="2333">
                <a:solidFill>
                  <a:srgbClr val="000000"/>
                </a:solidFill>
                <a:latin typeface="Open Sans"/>
              </a:rPr>
              <a:t>Waarom en wanneer is de stad ontstaan?​</a:t>
            </a:r>
          </a:p>
          <a:p>
            <a:pPr marL="503793" lvl="1" indent="-251896" algn="just">
              <a:lnSpc>
                <a:spcPts val="3267"/>
              </a:lnSpc>
              <a:buFont typeface="Arial"/>
              <a:buChar char="•"/>
            </a:pPr>
            <a:r>
              <a:rPr lang="en-US" sz="2333">
                <a:solidFill>
                  <a:srgbClr val="000000"/>
                </a:solidFill>
                <a:latin typeface="Open Sans"/>
              </a:rPr>
              <a:t>Wat zijn 3 belangrijke gebeurtenissen met betrekking tot de ontwikkeling van de stad?​</a:t>
            </a:r>
          </a:p>
          <a:p>
            <a:pPr marL="503793" lvl="1" indent="-251896" algn="just">
              <a:lnSpc>
                <a:spcPts val="3267"/>
              </a:lnSpc>
              <a:buFont typeface="Arial"/>
              <a:buChar char="•"/>
            </a:pPr>
            <a:r>
              <a:rPr lang="en-US" sz="2333">
                <a:solidFill>
                  <a:srgbClr val="000000"/>
                </a:solidFill>
                <a:latin typeface="Open Sans"/>
              </a:rPr>
              <a:t>Wat zijn 3 kenmerkende gebouwen die je nu in de stad kan vinden en wat is functie van het gebouw?​</a:t>
            </a:r>
          </a:p>
          <a:p>
            <a:pPr marL="503793" lvl="1" indent="-251896" algn="just">
              <a:lnSpc>
                <a:spcPts val="3267"/>
              </a:lnSpc>
              <a:buFont typeface="Arial"/>
              <a:buChar char="•"/>
            </a:pPr>
            <a:r>
              <a:rPr lang="en-US" sz="2333">
                <a:solidFill>
                  <a:srgbClr val="000000"/>
                </a:solidFill>
                <a:latin typeface="Open Sans"/>
              </a:rPr>
              <a:t>Wat is er uniek aan de stad?​</a:t>
            </a:r>
          </a:p>
          <a:p>
            <a:pPr marL="503793" lvl="1" indent="-251896" algn="just">
              <a:lnSpc>
                <a:spcPts val="3267"/>
              </a:lnSpc>
              <a:buFont typeface="Arial"/>
              <a:buChar char="•"/>
            </a:pPr>
            <a:r>
              <a:rPr lang="en-US" sz="2333">
                <a:solidFill>
                  <a:srgbClr val="000000"/>
                </a:solidFill>
                <a:latin typeface="Open Sans"/>
              </a:rPr>
              <a:t>Hoe verging het de stad na de Tweede Wereldoorlog? </a:t>
            </a:r>
          </a:p>
          <a:p>
            <a:pPr marL="503793" lvl="1" indent="-251896" algn="just">
              <a:lnSpc>
                <a:spcPts val="3267"/>
              </a:lnSpc>
              <a:buFont typeface="Arial"/>
              <a:buChar char="•"/>
            </a:pPr>
            <a:r>
              <a:rPr lang="en-US" sz="2333">
                <a:solidFill>
                  <a:srgbClr val="000000"/>
                </a:solidFill>
                <a:latin typeface="Open Sans"/>
              </a:rPr>
              <a:t>Wat zijn 2 burgerinitiatieven die er in de stad worden gehouden?​</a:t>
            </a:r>
          </a:p>
          <a:p>
            <a:pPr marL="503793" lvl="1" indent="-251896" algn="just">
              <a:lnSpc>
                <a:spcPts val="3267"/>
              </a:lnSpc>
              <a:buFont typeface="Arial"/>
              <a:buChar char="•"/>
            </a:pPr>
            <a:r>
              <a:rPr lang="en-US" sz="2333">
                <a:solidFill>
                  <a:srgbClr val="000000"/>
                </a:solidFill>
                <a:latin typeface="Open Sans"/>
              </a:rPr>
              <a:t>Hoe wil de stad zich nu profileren op het gebied van duurzaamheid?​</a:t>
            </a:r>
          </a:p>
          <a:p>
            <a:pPr marL="503793" lvl="1" indent="-251896" algn="just">
              <a:lnSpc>
                <a:spcPts val="3267"/>
              </a:lnSpc>
              <a:buFont typeface="Arial"/>
              <a:buChar char="•"/>
            </a:pPr>
            <a:r>
              <a:rPr lang="en-US" sz="2333">
                <a:solidFill>
                  <a:srgbClr val="000000"/>
                </a:solidFill>
                <a:latin typeface="Open Sans"/>
              </a:rPr>
              <a:t>Hoe is dat af te zien in de stad?​​</a:t>
            </a:r>
          </a:p>
          <a:p>
            <a:pPr algn="just">
              <a:lnSpc>
                <a:spcPts val="3267"/>
              </a:lnSpc>
              <a:spcBef>
                <a:spcPct val="0"/>
              </a:spcBef>
            </a:pPr>
            <a:endParaRPr lang="en-US" sz="2333">
              <a:solidFill>
                <a:srgbClr val="000000"/>
              </a:solidFill>
              <a:latin typeface="Open Sans"/>
            </a:endParaRPr>
          </a:p>
          <a:p>
            <a:pPr algn="just">
              <a:lnSpc>
                <a:spcPts val="3267"/>
              </a:lnSpc>
              <a:spcBef>
                <a:spcPct val="0"/>
              </a:spcBef>
            </a:pPr>
            <a:r>
              <a:rPr lang="en-US" sz="2333">
                <a:solidFill>
                  <a:srgbClr val="000000"/>
                </a:solidFill>
                <a:latin typeface="Open Sans"/>
              </a:rPr>
              <a:t>Denk ook aan, wat willen jullie tijdens de excursie doen en bezichten? ​</a:t>
            </a:r>
          </a:p>
          <a:p>
            <a:pPr algn="just">
              <a:lnSpc>
                <a:spcPts val="3267"/>
              </a:lnSpc>
              <a:spcBef>
                <a:spcPct val="0"/>
              </a:spcBef>
            </a:pPr>
            <a:r>
              <a:rPr lang="en-US" sz="2333">
                <a:solidFill>
                  <a:srgbClr val="000000"/>
                </a:solidFill>
                <a:latin typeface="Open Sans"/>
              </a:rPr>
              <a:t>(bezienswaardigheden, waar pauze, lunchen, drankje enzovoort)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1869652"/>
            <a:ext cx="12192000" cy="3099566"/>
          </a:xfrm>
          <a:prstGeom prst="rect">
            <a:avLst/>
          </a:prstGeom>
        </p:spPr>
        <p:txBody>
          <a:bodyPr lIns="0" tIns="0" rIns="0" bIns="0" rtlCol="0" anchor="t">
            <a:spAutoFit/>
          </a:bodyPr>
          <a:lstStyle/>
          <a:p>
            <a:pPr algn="ctr">
              <a:lnSpc>
                <a:spcPts val="4853"/>
              </a:lnSpc>
            </a:pPr>
            <a:r>
              <a:rPr lang="en-US" sz="3466">
                <a:solidFill>
                  <a:srgbClr val="000000"/>
                </a:solidFill>
                <a:latin typeface="Open Sans Bold"/>
              </a:rPr>
              <a:t>Opdracht voor volgende week: </a:t>
            </a:r>
          </a:p>
          <a:p>
            <a:pPr algn="ctr">
              <a:lnSpc>
                <a:spcPts val="4853"/>
              </a:lnSpc>
            </a:pPr>
            <a:endParaRPr lang="en-US" sz="3466">
              <a:solidFill>
                <a:srgbClr val="000000"/>
              </a:solidFill>
              <a:latin typeface="Open Sans Bold"/>
            </a:endParaRPr>
          </a:p>
          <a:p>
            <a:pPr algn="ctr">
              <a:lnSpc>
                <a:spcPts val="4853"/>
              </a:lnSpc>
            </a:pPr>
            <a:r>
              <a:rPr lang="en-US" sz="3466">
                <a:solidFill>
                  <a:srgbClr val="000000"/>
                </a:solidFill>
                <a:latin typeface="Open Sans"/>
              </a:rPr>
              <a:t>Onderzoeken wat voor gebiedstype jullie IBS plangebied is? Wat de hoofdfunctie is en welke andere functies het plangebied kent.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747681"/>
            <a:ext cx="5015386" cy="5391313"/>
            <a:chOff x="0" y="9525"/>
            <a:chExt cx="10030773" cy="10782628"/>
          </a:xfrm>
        </p:grpSpPr>
        <p:sp>
          <p:nvSpPr>
            <p:cNvPr id="3" name="TextBox 3"/>
            <p:cNvSpPr txBox="1"/>
            <p:nvPr/>
          </p:nvSpPr>
          <p:spPr>
            <a:xfrm>
              <a:off x="0" y="9525"/>
              <a:ext cx="10030773" cy="2616100"/>
            </a:xfrm>
            <a:prstGeom prst="rect">
              <a:avLst/>
            </a:prstGeom>
          </p:spPr>
          <p:txBody>
            <a:bodyPr lIns="0" tIns="0" rIns="0" bIns="0" rtlCol="0" anchor="t">
              <a:spAutoFit/>
            </a:bodyPr>
            <a:lstStyle/>
            <a:p>
              <a:pPr>
                <a:lnSpc>
                  <a:spcPts val="10220"/>
                </a:lnSpc>
              </a:pPr>
              <a:r>
                <a:rPr lang="en-US" sz="8516">
                  <a:solidFill>
                    <a:srgbClr val="9EC6DC"/>
                  </a:solidFill>
                  <a:latin typeface="Rubik One"/>
                </a:rPr>
                <a:t>Inhoud</a:t>
              </a:r>
            </a:p>
          </p:txBody>
        </p:sp>
        <p:sp>
          <p:nvSpPr>
            <p:cNvPr id="4" name="TextBox 4"/>
            <p:cNvSpPr txBox="1"/>
            <p:nvPr/>
          </p:nvSpPr>
          <p:spPr>
            <a:xfrm>
              <a:off x="0" y="3640667"/>
              <a:ext cx="10030773" cy="581442"/>
            </a:xfrm>
            <a:prstGeom prst="rect">
              <a:avLst/>
            </a:prstGeom>
          </p:spPr>
          <p:txBody>
            <a:bodyPr lIns="0" tIns="0" rIns="0" bIns="0" rtlCol="0" anchor="t">
              <a:spAutoFit/>
            </a:bodyPr>
            <a:lstStyle/>
            <a:p>
              <a:pPr>
                <a:lnSpc>
                  <a:spcPts val="2560"/>
                </a:lnSpc>
              </a:pPr>
              <a:endParaRPr sz="1200"/>
            </a:p>
          </p:txBody>
        </p:sp>
        <p:sp>
          <p:nvSpPr>
            <p:cNvPr id="5" name="TextBox 5"/>
            <p:cNvSpPr txBox="1"/>
            <p:nvPr/>
          </p:nvSpPr>
          <p:spPr>
            <a:xfrm>
              <a:off x="0" y="4625976"/>
              <a:ext cx="10030773" cy="6166177"/>
            </a:xfrm>
            <a:prstGeom prst="rect">
              <a:avLst/>
            </a:prstGeom>
          </p:spPr>
          <p:txBody>
            <a:bodyPr lIns="0" tIns="0" rIns="0" bIns="0" rtlCol="0" anchor="t">
              <a:spAutoFit/>
            </a:bodyPr>
            <a:lstStyle/>
            <a:p>
              <a:pPr>
                <a:lnSpc>
                  <a:spcPts val="2747"/>
                </a:lnSpc>
              </a:pPr>
              <a:r>
                <a:rPr lang="en-US" sz="1831" spc="36">
                  <a:solidFill>
                    <a:srgbClr val="414B3B"/>
                  </a:solidFill>
                  <a:latin typeface="Montserrat"/>
                </a:rPr>
                <a:t>9.00 De buurttuin in Udenhout ​</a:t>
              </a:r>
            </a:p>
            <a:p>
              <a:pPr>
                <a:lnSpc>
                  <a:spcPts val="2747"/>
                </a:lnSpc>
              </a:pPr>
              <a:r>
                <a:rPr lang="en-US" sz="1831" spc="36">
                  <a:solidFill>
                    <a:srgbClr val="414B3B"/>
                  </a:solidFill>
                  <a:latin typeface="Montserrat"/>
                </a:rPr>
                <a:t>​</a:t>
              </a:r>
            </a:p>
            <a:p>
              <a:pPr>
                <a:lnSpc>
                  <a:spcPts val="2747"/>
                </a:lnSpc>
              </a:pPr>
              <a:r>
                <a:rPr lang="en-US" sz="1831" spc="36">
                  <a:solidFill>
                    <a:srgbClr val="414B3B"/>
                  </a:solidFill>
                  <a:latin typeface="Montserrat"/>
                </a:rPr>
                <a:t>10.00 Op bezoek in de Uitvindersbuurt ​</a:t>
              </a:r>
            </a:p>
            <a:p>
              <a:pPr>
                <a:lnSpc>
                  <a:spcPts val="2747"/>
                </a:lnSpc>
              </a:pPr>
              <a:r>
                <a:rPr lang="en-US" sz="1831" spc="36">
                  <a:solidFill>
                    <a:srgbClr val="414B3B"/>
                  </a:solidFill>
                  <a:latin typeface="Montserrat"/>
                </a:rPr>
                <a:t>​</a:t>
              </a:r>
            </a:p>
            <a:p>
              <a:pPr>
                <a:lnSpc>
                  <a:spcPts val="2747"/>
                </a:lnSpc>
              </a:pPr>
              <a:r>
                <a:rPr lang="en-US" sz="1831" spc="36">
                  <a:solidFill>
                    <a:srgbClr val="000000"/>
                  </a:solidFill>
                  <a:latin typeface="Montserrat Bold"/>
                </a:rPr>
                <a:t>11.15 Gebiedsontwikkeling: functies van de stad​</a:t>
              </a:r>
            </a:p>
            <a:p>
              <a:pPr>
                <a:lnSpc>
                  <a:spcPts val="2747"/>
                </a:lnSpc>
              </a:pPr>
              <a:r>
                <a:rPr lang="en-US" sz="1831" spc="36">
                  <a:solidFill>
                    <a:srgbClr val="000000"/>
                  </a:solidFill>
                  <a:latin typeface="Montserrat Bold"/>
                </a:rPr>
                <a:t>​</a:t>
              </a:r>
            </a:p>
            <a:p>
              <a:pPr>
                <a:lnSpc>
                  <a:spcPts val="2747"/>
                </a:lnSpc>
              </a:pPr>
              <a:r>
                <a:rPr lang="en-US" sz="1831" spc="36">
                  <a:solidFill>
                    <a:srgbClr val="000000"/>
                  </a:solidFill>
                  <a:latin typeface="Montserrat Bold"/>
                </a:rPr>
                <a:t>12.45 Onderzoek naar 3 steden. ​</a:t>
              </a:r>
            </a:p>
            <a:p>
              <a:pPr>
                <a:lnSpc>
                  <a:spcPts val="2747"/>
                </a:lnSpc>
              </a:pPr>
              <a:endParaRPr lang="en-US" sz="1831" spc="36">
                <a:solidFill>
                  <a:srgbClr val="000000"/>
                </a:solidFill>
                <a:latin typeface="Montserrat Bold"/>
              </a:endParaRPr>
            </a:p>
          </p:txBody>
        </p:sp>
        <p:sp>
          <p:nvSpPr>
            <p:cNvPr id="6" name="AutoShape 6"/>
            <p:cNvSpPr/>
            <p:nvPr/>
          </p:nvSpPr>
          <p:spPr>
            <a:xfrm>
              <a:off x="0" y="3014133"/>
              <a:ext cx="1143000" cy="203200"/>
            </a:xfrm>
            <a:prstGeom prst="rect">
              <a:avLst/>
            </a:prstGeom>
            <a:solidFill>
              <a:srgbClr val="414B3B"/>
            </a:solidFill>
          </p:spPr>
        </p:sp>
      </p:grpSp>
      <p:pic>
        <p:nvPicPr>
          <p:cNvPr id="7" name="Picture 7"/>
          <p:cNvPicPr>
            <a:picLocks noChangeAspect="1"/>
          </p:cNvPicPr>
          <p:nvPr/>
        </p:nvPicPr>
        <p:blipFill>
          <a:blip r:embed="rId2"/>
          <a:srcRect l="20801" r="17840" b="7915"/>
          <a:stretch>
            <a:fillRect/>
          </a:stretch>
        </p:blipFill>
        <p:spPr>
          <a:xfrm>
            <a:off x="6540793" y="952896"/>
            <a:ext cx="4952707" cy="4952208"/>
          </a:xfrm>
          <a:prstGeom prst="rect">
            <a:avLst/>
          </a:prstGeom>
        </p:spPr>
      </p:pic>
      <p:sp>
        <p:nvSpPr>
          <p:cNvPr id="8" name="AutoShape 8"/>
          <p:cNvSpPr/>
          <p:nvPr/>
        </p:nvSpPr>
        <p:spPr>
          <a:xfrm>
            <a:off x="10415752" y="571897"/>
            <a:ext cx="1458748" cy="1458203"/>
          </a:xfrm>
          <a:prstGeom prst="rect">
            <a:avLst/>
          </a:prstGeom>
          <a:solidFill>
            <a:srgbClr val="6F7F4F"/>
          </a:solidFill>
        </p:spPr>
      </p:sp>
      <p:sp>
        <p:nvSpPr>
          <p:cNvPr id="9" name="AutoShape 9"/>
          <p:cNvSpPr/>
          <p:nvPr/>
        </p:nvSpPr>
        <p:spPr>
          <a:xfrm>
            <a:off x="6159794" y="5399299"/>
            <a:ext cx="887137" cy="886805"/>
          </a:xfrm>
          <a:prstGeom prst="rect">
            <a:avLst/>
          </a:prstGeom>
          <a:solidFill>
            <a:srgbClr val="6F7F4F"/>
          </a:solid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rot="23947">
            <a:off x="-2508018" y="427749"/>
            <a:ext cx="12241129" cy="1203919"/>
          </a:xfrm>
          <a:prstGeom prst="rect">
            <a:avLst/>
          </a:prstGeom>
        </p:spPr>
        <p:txBody>
          <a:bodyPr lIns="0" tIns="0" rIns="0" bIns="0" rtlCol="0" anchor="t">
            <a:spAutoFit/>
          </a:bodyPr>
          <a:lstStyle/>
          <a:p>
            <a:pPr algn="ctr">
              <a:lnSpc>
                <a:spcPts val="8676"/>
              </a:lnSpc>
              <a:spcBef>
                <a:spcPct val="0"/>
              </a:spcBef>
            </a:pPr>
            <a:r>
              <a:rPr lang="en-US" sz="10845" dirty="0" err="1">
                <a:solidFill>
                  <a:srgbClr val="9EC6DC"/>
                </a:solidFill>
                <a:latin typeface="Nickainley"/>
              </a:rPr>
              <a:t>Omgevings</a:t>
            </a:r>
            <a:endParaRPr lang="en-US" sz="10845" dirty="0">
              <a:solidFill>
                <a:srgbClr val="9EC6DC"/>
              </a:solidFill>
              <a:latin typeface="Nickainley"/>
            </a:endParaRPr>
          </a:p>
        </p:txBody>
      </p:sp>
      <p:sp>
        <p:nvSpPr>
          <p:cNvPr id="3" name="TextBox 3"/>
          <p:cNvSpPr txBox="1"/>
          <p:nvPr/>
        </p:nvSpPr>
        <p:spPr>
          <a:xfrm rot="23947">
            <a:off x="-581840" y="1137746"/>
            <a:ext cx="7525296" cy="735394"/>
          </a:xfrm>
          <a:prstGeom prst="rect">
            <a:avLst/>
          </a:prstGeom>
        </p:spPr>
        <p:txBody>
          <a:bodyPr lIns="0" tIns="0" rIns="0" bIns="0" rtlCol="0" anchor="t">
            <a:spAutoFit/>
          </a:bodyPr>
          <a:lstStyle/>
          <a:p>
            <a:pPr algn="ctr">
              <a:lnSpc>
                <a:spcPts val="5333"/>
              </a:lnSpc>
              <a:spcBef>
                <a:spcPct val="0"/>
              </a:spcBef>
            </a:pPr>
            <a:r>
              <a:rPr lang="en-US" sz="6666">
                <a:solidFill>
                  <a:srgbClr val="6F7F4F"/>
                </a:solidFill>
                <a:latin typeface="Nickainley Bold"/>
              </a:rPr>
              <a:t>wet</a:t>
            </a:r>
          </a:p>
        </p:txBody>
      </p:sp>
      <p:pic>
        <p:nvPicPr>
          <p:cNvPr id="4" name="Picture 4"/>
          <p:cNvPicPr>
            <a:picLocks noChangeAspect="1"/>
          </p:cNvPicPr>
          <p:nvPr>
            <a:videoFile r:link="rId1"/>
          </p:nvPr>
        </p:nvPicPr>
        <p:blipFill>
          <a:blip r:embed="rId4"/>
          <a:stretch>
            <a:fillRect/>
          </a:stretch>
        </p:blipFill>
        <p:spPr>
          <a:xfrm>
            <a:off x="4988958" y="2625757"/>
            <a:ext cx="7203042" cy="4051711"/>
          </a:xfrm>
          <a:prstGeom prst="rect">
            <a:avLst/>
          </a:prstGeom>
        </p:spPr>
      </p:pic>
      <p:sp>
        <p:nvSpPr>
          <p:cNvPr id="5" name="TextBox 5"/>
          <p:cNvSpPr txBox="1"/>
          <p:nvPr/>
        </p:nvSpPr>
        <p:spPr>
          <a:xfrm>
            <a:off x="212511" y="6390593"/>
            <a:ext cx="4776447" cy="286810"/>
          </a:xfrm>
          <a:prstGeom prst="rect">
            <a:avLst/>
          </a:prstGeom>
        </p:spPr>
        <p:txBody>
          <a:bodyPr lIns="0" tIns="0" rIns="0" bIns="0" rtlCol="0" anchor="t">
            <a:spAutoFit/>
          </a:bodyPr>
          <a:lstStyle/>
          <a:p>
            <a:pPr algn="ctr">
              <a:lnSpc>
                <a:spcPts val="2368"/>
              </a:lnSpc>
            </a:pPr>
            <a:r>
              <a:rPr lang="en-US" sz="1691" dirty="0">
                <a:solidFill>
                  <a:srgbClr val="000000"/>
                </a:solidFill>
                <a:latin typeface="Open Sans Light"/>
              </a:rPr>
              <a:t>https://www.youtube.com/watch?v=CeelSB8NgzM</a:t>
            </a:r>
          </a:p>
        </p:txBody>
      </p:sp>
      <p:pic>
        <p:nvPicPr>
          <p:cNvPr id="6" name="Onlinemedia 5" title="Omgevingswet | Avondshow Dossierkennis | De Avondshow met Arjen Lubach (S2)">
            <a:hlinkClick r:id="" action="ppaction://media"/>
            <a:extLst>
              <a:ext uri="{FF2B5EF4-FFF2-40B4-BE49-F238E27FC236}">
                <a16:creationId xmlns:a16="http://schemas.microsoft.com/office/drawing/2014/main" id="{F31E4308-9F85-AA5B-AC73-26569353EF8E}"/>
              </a:ext>
            </a:extLst>
          </p:cNvPr>
          <p:cNvPicPr>
            <a:picLocks noRot="1" noChangeAspect="1"/>
          </p:cNvPicPr>
          <p:nvPr>
            <a:videoFile r:link="rId2"/>
          </p:nvPr>
        </p:nvPicPr>
        <p:blipFill>
          <a:blip r:embed="rId5"/>
          <a:stretch>
            <a:fillRect/>
          </a:stretch>
        </p:blipFill>
        <p:spPr>
          <a:xfrm>
            <a:off x="4988958" y="2625757"/>
            <a:ext cx="7171055" cy="40516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167800" y="-69850"/>
            <a:ext cx="6024201" cy="6858000"/>
          </a:xfrm>
          <a:prstGeom prst="rect">
            <a:avLst/>
          </a:prstGeom>
        </p:spPr>
      </p:pic>
      <p:sp>
        <p:nvSpPr>
          <p:cNvPr id="3" name="TextBox 3"/>
          <p:cNvSpPr txBox="1"/>
          <p:nvPr/>
        </p:nvSpPr>
        <p:spPr>
          <a:xfrm>
            <a:off x="0" y="2200463"/>
            <a:ext cx="6096000" cy="2203745"/>
          </a:xfrm>
          <a:prstGeom prst="rect">
            <a:avLst/>
          </a:prstGeom>
        </p:spPr>
        <p:txBody>
          <a:bodyPr lIns="0" tIns="0" rIns="0" bIns="0" rtlCol="0" anchor="t">
            <a:spAutoFit/>
          </a:bodyPr>
          <a:lstStyle/>
          <a:p>
            <a:pPr algn="ctr">
              <a:lnSpc>
                <a:spcPts val="5932"/>
              </a:lnSpc>
            </a:pPr>
            <a:r>
              <a:rPr lang="en-US" sz="4237">
                <a:solidFill>
                  <a:srgbClr val="6F7F4F"/>
                </a:solidFill>
                <a:latin typeface="Open Sans Extra Bold"/>
              </a:rPr>
              <a:t>Wat was gebiedsontwikkeling ook alweer?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167800" y="-69850"/>
            <a:ext cx="6024201" cy="6858000"/>
          </a:xfrm>
          <a:prstGeom prst="rect">
            <a:avLst/>
          </a:prstGeom>
        </p:spPr>
      </p:pic>
      <p:sp>
        <p:nvSpPr>
          <p:cNvPr id="3" name="TextBox 3"/>
          <p:cNvSpPr txBox="1"/>
          <p:nvPr/>
        </p:nvSpPr>
        <p:spPr>
          <a:xfrm>
            <a:off x="350030" y="1606550"/>
            <a:ext cx="5745970" cy="3526606"/>
          </a:xfrm>
          <a:prstGeom prst="rect">
            <a:avLst/>
          </a:prstGeom>
        </p:spPr>
        <p:txBody>
          <a:bodyPr lIns="0" tIns="0" rIns="0" bIns="0" rtlCol="0" anchor="t">
            <a:spAutoFit/>
          </a:bodyPr>
          <a:lstStyle/>
          <a:p>
            <a:pPr>
              <a:lnSpc>
                <a:spcPts val="2543"/>
              </a:lnSpc>
              <a:spcBef>
                <a:spcPct val="0"/>
              </a:spcBef>
            </a:pPr>
            <a:r>
              <a:rPr lang="en-US" sz="2119" spc="191">
                <a:solidFill>
                  <a:srgbClr val="000000"/>
                </a:solidFill>
                <a:latin typeface="Montserrat"/>
              </a:rPr>
              <a:t>EEN GEBIEDSONTWIKKELING RICHT ZICH OP DE (HER)ONTWIKKELING VAN EEN LOCATIE TOT EEN NIEUW GEBIED. IN DIT NIEUWE GEBIED KRIJGEN EEN COMBINATIE VAN VERSCHILLENDE FUNCTIES, ZOALS WONEN, BEDRIJVEN, DETAILHANDEL, GROEN, RECREATIE EN INFRASTRUCTUUR EEN PLEK.</a:t>
            </a:r>
          </a:p>
          <a:p>
            <a:pPr>
              <a:lnSpc>
                <a:spcPts val="2543"/>
              </a:lnSpc>
              <a:spcBef>
                <a:spcPct val="0"/>
              </a:spcBef>
            </a:pPr>
            <a:r>
              <a:rPr lang="en-US" sz="2119" spc="191">
                <a:solidFill>
                  <a:srgbClr val="000000"/>
                </a:solidFill>
                <a:latin typeface="Montserrat"/>
              </a:rPr>
              <a:t>(METAFOOR, 2022)</a:t>
            </a:r>
          </a:p>
          <a:p>
            <a:pPr>
              <a:lnSpc>
                <a:spcPts val="2543"/>
              </a:lnSpc>
              <a:spcBef>
                <a:spcPct val="0"/>
              </a:spcBef>
            </a:pPr>
            <a:endParaRPr lang="en-US" sz="2119" spc="191">
              <a:solidFill>
                <a:srgbClr val="000000"/>
              </a:solidFill>
              <a:latin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a:off x="6401576" y="3122292"/>
            <a:ext cx="5646949" cy="3557578"/>
          </a:xfrm>
          <a:prstGeom prst="rect">
            <a:avLst/>
          </a:prstGeom>
        </p:spPr>
      </p:pic>
      <p:pic>
        <p:nvPicPr>
          <p:cNvPr id="3" name="Picture 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rcRect/>
          <a:stretch>
            <a:fillRect/>
          </a:stretch>
        </p:blipFill>
        <p:spPr>
          <a:xfrm>
            <a:off x="170760" y="151587"/>
            <a:ext cx="6043219" cy="3444635"/>
          </a:xfrm>
          <a:prstGeom prst="rect">
            <a:avLst/>
          </a:prstGeom>
        </p:spPr>
      </p:pic>
      <p:sp>
        <p:nvSpPr>
          <p:cNvPr id="4" name="TextBox 4"/>
          <p:cNvSpPr txBox="1"/>
          <p:nvPr/>
        </p:nvSpPr>
        <p:spPr>
          <a:xfrm>
            <a:off x="6291334" y="928518"/>
            <a:ext cx="5867433" cy="1200842"/>
          </a:xfrm>
          <a:prstGeom prst="rect">
            <a:avLst/>
          </a:prstGeom>
        </p:spPr>
        <p:txBody>
          <a:bodyPr lIns="0" tIns="0" rIns="0" bIns="0" rtlCol="0" anchor="t">
            <a:spAutoFit/>
          </a:bodyPr>
          <a:lstStyle/>
          <a:p>
            <a:pPr algn="ctr">
              <a:lnSpc>
                <a:spcPts val="4853"/>
              </a:lnSpc>
            </a:pPr>
            <a:r>
              <a:rPr lang="en-US" sz="3466">
                <a:solidFill>
                  <a:srgbClr val="000000"/>
                </a:solidFill>
                <a:latin typeface="Open Sans"/>
              </a:rPr>
              <a:t>Stedelijke ontwikkeling van vroeger tot nu</a:t>
            </a:r>
          </a:p>
        </p:txBody>
      </p:sp>
      <p:sp>
        <p:nvSpPr>
          <p:cNvPr id="5" name="TextBox 5"/>
          <p:cNvSpPr txBox="1"/>
          <p:nvPr/>
        </p:nvSpPr>
        <p:spPr>
          <a:xfrm>
            <a:off x="133721" y="4896038"/>
            <a:ext cx="6087269" cy="686791"/>
          </a:xfrm>
          <a:prstGeom prst="rect">
            <a:avLst/>
          </a:prstGeom>
        </p:spPr>
        <p:txBody>
          <a:bodyPr lIns="0" tIns="0" rIns="0" bIns="0" rtlCol="0" anchor="t">
            <a:spAutoFit/>
          </a:bodyPr>
          <a:lstStyle/>
          <a:p>
            <a:pPr algn="ctr">
              <a:lnSpc>
                <a:spcPts val="2800"/>
              </a:lnSpc>
            </a:pPr>
            <a:r>
              <a:rPr lang="en-US" sz="2000">
                <a:solidFill>
                  <a:srgbClr val="000000"/>
                </a:solidFill>
                <a:latin typeface="Open Sans"/>
              </a:rPr>
              <a:t>! Thuis kijken:</a:t>
            </a:r>
          </a:p>
          <a:p>
            <a:pPr algn="ctr">
              <a:lnSpc>
                <a:spcPts val="2800"/>
              </a:lnSpc>
            </a:pPr>
            <a:r>
              <a:rPr lang="en-US" sz="2000">
                <a:solidFill>
                  <a:srgbClr val="000000"/>
                </a:solidFill>
                <a:latin typeface="Open Sans"/>
              </a:rPr>
              <a:t>https://www.youtube.com/watch?v=zgvauP2HmoQ </a:t>
            </a:r>
          </a:p>
        </p:txBody>
      </p:sp>
    </p:spTree>
  </p:cSld>
  <p:clrMapOvr>
    <a:masterClrMapping/>
  </p:clrMapOvr>
  <p:timing>
    <p:tnLst>
      <p:par>
        <p:cTn id="1" dur="indefinite" restart="never" nodeType="tmRoot">
          <p:childTnLst>
            <p:video>
              <p:cMediaNode vol="100000">
                <p:cTn id="2"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53924">
            <a:off x="2609840" y="2288916"/>
            <a:ext cx="1293811" cy="365502"/>
          </a:xfrm>
          <a:prstGeom prst="rect">
            <a:avLst/>
          </a:prstGeom>
        </p:spPr>
      </p:pic>
      <p:sp>
        <p:nvSpPr>
          <p:cNvPr id="3" name="TextBox 3"/>
          <p:cNvSpPr txBox="1"/>
          <p:nvPr/>
        </p:nvSpPr>
        <p:spPr>
          <a:xfrm>
            <a:off x="685800" y="494569"/>
            <a:ext cx="11130581" cy="394660"/>
          </a:xfrm>
          <a:prstGeom prst="rect">
            <a:avLst/>
          </a:prstGeom>
        </p:spPr>
        <p:txBody>
          <a:bodyPr lIns="0" tIns="0" rIns="0" bIns="0" rtlCol="0" anchor="t">
            <a:spAutoFit/>
          </a:bodyPr>
          <a:lstStyle/>
          <a:p>
            <a:pPr>
              <a:lnSpc>
                <a:spcPts val="3267"/>
              </a:lnSpc>
            </a:pPr>
            <a:r>
              <a:rPr lang="en-US" sz="2333">
                <a:solidFill>
                  <a:srgbClr val="000000"/>
                </a:solidFill>
                <a:latin typeface="Open Sans"/>
              </a:rPr>
              <a:t>Complex door bijvoorbeeld de ligging en het grote aantal </a:t>
            </a:r>
            <a:r>
              <a:rPr lang="en-US" sz="2333">
                <a:solidFill>
                  <a:srgbClr val="6F7F4F"/>
                </a:solidFill>
                <a:latin typeface="Open Sans Bold"/>
              </a:rPr>
              <a:t>belanghebbenden</a:t>
            </a:r>
            <a:r>
              <a:rPr lang="en-US" sz="2333">
                <a:solidFill>
                  <a:srgbClr val="000000"/>
                </a:solidFill>
                <a:latin typeface="Open Sans"/>
              </a:rPr>
              <a:t>.</a:t>
            </a:r>
          </a:p>
        </p:txBody>
      </p:sp>
      <p:sp>
        <p:nvSpPr>
          <p:cNvPr id="4" name="TextBox 4"/>
          <p:cNvSpPr txBox="1"/>
          <p:nvPr/>
        </p:nvSpPr>
        <p:spPr>
          <a:xfrm>
            <a:off x="685801" y="1183294"/>
            <a:ext cx="5469027" cy="817853"/>
          </a:xfrm>
          <a:prstGeom prst="rect">
            <a:avLst/>
          </a:prstGeom>
        </p:spPr>
        <p:txBody>
          <a:bodyPr lIns="0" tIns="0" rIns="0" bIns="0" rtlCol="0" anchor="t">
            <a:spAutoFit/>
          </a:bodyPr>
          <a:lstStyle/>
          <a:p>
            <a:pPr>
              <a:lnSpc>
                <a:spcPts val="3267"/>
              </a:lnSpc>
            </a:pPr>
            <a:r>
              <a:rPr lang="en-US" sz="2333">
                <a:solidFill>
                  <a:srgbClr val="000000"/>
                </a:solidFill>
                <a:latin typeface="Open Sans"/>
              </a:rPr>
              <a:t>Bij gebiedsontwikkelingen is steeds vaker sprake van </a:t>
            </a:r>
            <a:r>
              <a:rPr lang="en-US" sz="2333">
                <a:solidFill>
                  <a:srgbClr val="6F7F4F"/>
                </a:solidFill>
                <a:latin typeface="Open Sans Bold"/>
              </a:rPr>
              <a:t>functiemenging</a:t>
            </a:r>
            <a:r>
              <a:rPr lang="en-US" sz="2333">
                <a:solidFill>
                  <a:srgbClr val="000000"/>
                </a:solidFill>
                <a:latin typeface="Open Sans"/>
              </a:rPr>
              <a:t>.</a:t>
            </a:r>
          </a:p>
        </p:txBody>
      </p:sp>
      <p:sp>
        <p:nvSpPr>
          <p:cNvPr id="5" name="TextBox 5"/>
          <p:cNvSpPr txBox="1"/>
          <p:nvPr/>
        </p:nvSpPr>
        <p:spPr>
          <a:xfrm>
            <a:off x="4058520" y="2025727"/>
            <a:ext cx="5741621" cy="1241045"/>
          </a:xfrm>
          <a:prstGeom prst="rect">
            <a:avLst/>
          </a:prstGeom>
        </p:spPr>
        <p:txBody>
          <a:bodyPr lIns="0" tIns="0" rIns="0" bIns="0" rtlCol="0" anchor="t">
            <a:spAutoFit/>
          </a:bodyPr>
          <a:lstStyle/>
          <a:p>
            <a:pPr>
              <a:lnSpc>
                <a:spcPts val="3267"/>
              </a:lnSpc>
            </a:pPr>
            <a:r>
              <a:rPr lang="en-US" sz="2333">
                <a:solidFill>
                  <a:srgbClr val="000000"/>
                </a:solidFill>
                <a:latin typeface="Open Sans"/>
              </a:rPr>
              <a:t>De sleutel tot aantrekkelijke, levendige gebieden én tot de gewenste </a:t>
            </a:r>
            <a:r>
              <a:rPr lang="en-US" sz="2333">
                <a:solidFill>
                  <a:srgbClr val="6F7F4F"/>
                </a:solidFill>
                <a:latin typeface="Open Sans Bold"/>
              </a:rPr>
              <a:t>stedelijke verdichting</a:t>
            </a:r>
          </a:p>
        </p:txBody>
      </p:sp>
      <p:sp>
        <p:nvSpPr>
          <p:cNvPr id="6" name="TextBox 6"/>
          <p:cNvSpPr txBox="1"/>
          <p:nvPr/>
        </p:nvSpPr>
        <p:spPr>
          <a:xfrm>
            <a:off x="6096000" y="3280911"/>
            <a:ext cx="6096000" cy="1664238"/>
          </a:xfrm>
          <a:prstGeom prst="rect">
            <a:avLst/>
          </a:prstGeom>
        </p:spPr>
        <p:txBody>
          <a:bodyPr lIns="0" tIns="0" rIns="0" bIns="0" rtlCol="0" anchor="t">
            <a:spAutoFit/>
          </a:bodyPr>
          <a:lstStyle/>
          <a:p>
            <a:pPr>
              <a:lnSpc>
                <a:spcPts val="3267"/>
              </a:lnSpc>
            </a:pPr>
            <a:r>
              <a:rPr lang="en-US" sz="2333">
                <a:solidFill>
                  <a:srgbClr val="000000"/>
                </a:solidFill>
                <a:latin typeface="Open Sans"/>
              </a:rPr>
              <a:t>Het is daarbij zaak wonen, kantoren, bedrijfsruimten, winkels, horeca, leisure, maatschappelijke voorzieningen en andere </a:t>
            </a:r>
            <a:r>
              <a:rPr lang="en-US" sz="2333">
                <a:solidFill>
                  <a:srgbClr val="6F7F4F"/>
                </a:solidFill>
                <a:latin typeface="Open Sans Bold"/>
              </a:rPr>
              <a:t>functies optimaal te combineren</a:t>
            </a:r>
            <a:r>
              <a:rPr lang="en-US" sz="2333">
                <a:solidFill>
                  <a:srgbClr val="000000"/>
                </a:solidFill>
                <a:latin typeface="Open Sans"/>
              </a:rPr>
              <a:t>.</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53924">
            <a:off x="4640562" y="3544100"/>
            <a:ext cx="1293811" cy="365502"/>
          </a:xfrm>
          <a:prstGeom prst="rect">
            <a:avLst/>
          </a:prstGeom>
        </p:spPr>
      </p:pic>
      <p:sp>
        <p:nvSpPr>
          <p:cNvPr id="8" name="TextBox 8"/>
          <p:cNvSpPr txBox="1"/>
          <p:nvPr/>
        </p:nvSpPr>
        <p:spPr>
          <a:xfrm>
            <a:off x="685800" y="5209193"/>
            <a:ext cx="11506200" cy="1241045"/>
          </a:xfrm>
          <a:prstGeom prst="rect">
            <a:avLst/>
          </a:prstGeom>
        </p:spPr>
        <p:txBody>
          <a:bodyPr lIns="0" tIns="0" rIns="0" bIns="0" rtlCol="0" anchor="t">
            <a:spAutoFit/>
          </a:bodyPr>
          <a:lstStyle/>
          <a:p>
            <a:pPr>
              <a:lnSpc>
                <a:spcPts val="3267"/>
              </a:lnSpc>
              <a:spcBef>
                <a:spcPct val="0"/>
              </a:spcBef>
            </a:pPr>
            <a:r>
              <a:rPr lang="en-US" sz="2333">
                <a:solidFill>
                  <a:srgbClr val="000000"/>
                </a:solidFill>
                <a:latin typeface="Open Sans"/>
              </a:rPr>
              <a:t>Er bestaat behoefte om vanuit een ander, sociaal georiënteerd perspectief, naar gebiedsontwikkeling te kijken, waarbij de kansen voor alle mensen in de stad centraal staan. We noemen dat ‘</a:t>
            </a:r>
            <a:r>
              <a:rPr lang="en-US" sz="2333">
                <a:solidFill>
                  <a:srgbClr val="6F7F4F"/>
                </a:solidFill>
                <a:latin typeface="Open Sans Bold"/>
              </a:rPr>
              <a:t>de inclusieve stad</a:t>
            </a:r>
            <a:r>
              <a:rPr lang="en-US" sz="2333">
                <a:solidFill>
                  <a:srgbClr val="000000"/>
                </a:solidFill>
                <a:latin typeface="Open Sans"/>
              </a:rPr>
              <a:t>’. ​</a:t>
            </a: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2659669"/>
            <a:ext cx="2544691" cy="229658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54272" y="120650"/>
            <a:ext cx="8370094" cy="982128"/>
          </a:xfrm>
          <a:prstGeom prst="rect">
            <a:avLst/>
          </a:prstGeom>
        </p:spPr>
        <p:txBody>
          <a:bodyPr lIns="0" tIns="0" rIns="0" bIns="0" rtlCol="0" anchor="t">
            <a:spAutoFit/>
          </a:bodyPr>
          <a:lstStyle/>
          <a:p>
            <a:pPr algn="ctr">
              <a:lnSpc>
                <a:spcPts val="8400"/>
              </a:lnSpc>
            </a:pPr>
            <a:r>
              <a:rPr lang="en-US" sz="6000">
                <a:solidFill>
                  <a:srgbClr val="000000"/>
                </a:solidFill>
                <a:latin typeface="Open Sans Extra Bold"/>
              </a:rPr>
              <a:t>Gebiedsontwikkeling</a:t>
            </a:r>
          </a:p>
        </p:txBody>
      </p:sp>
      <p:sp>
        <p:nvSpPr>
          <p:cNvPr id="3" name="TextBox 3"/>
          <p:cNvSpPr txBox="1"/>
          <p:nvPr/>
        </p:nvSpPr>
        <p:spPr>
          <a:xfrm>
            <a:off x="-266576" y="1079500"/>
            <a:ext cx="10589238" cy="586058"/>
          </a:xfrm>
          <a:prstGeom prst="rect">
            <a:avLst/>
          </a:prstGeom>
        </p:spPr>
        <p:txBody>
          <a:bodyPr lIns="0" tIns="0" rIns="0" bIns="0" rtlCol="0" anchor="t">
            <a:spAutoFit/>
          </a:bodyPr>
          <a:lstStyle/>
          <a:p>
            <a:pPr algn="ctr">
              <a:lnSpc>
                <a:spcPts val="4853"/>
              </a:lnSpc>
            </a:pPr>
            <a:r>
              <a:rPr lang="en-US" sz="3466">
                <a:solidFill>
                  <a:srgbClr val="000000"/>
                </a:solidFill>
                <a:latin typeface="Open Sans"/>
              </a:rPr>
              <a:t>Met wat voor gebiedstype heb ik te maken? </a:t>
            </a:r>
          </a:p>
        </p:txBody>
      </p:sp>
      <p:sp>
        <p:nvSpPr>
          <p:cNvPr id="4" name="TextBox 4"/>
          <p:cNvSpPr txBox="1"/>
          <p:nvPr/>
        </p:nvSpPr>
        <p:spPr>
          <a:xfrm>
            <a:off x="897189" y="1670473"/>
            <a:ext cx="6004835" cy="4589974"/>
          </a:xfrm>
          <a:prstGeom prst="rect">
            <a:avLst/>
          </a:prstGeom>
        </p:spPr>
        <p:txBody>
          <a:bodyPr lIns="0" tIns="0" rIns="0" bIns="0" rtlCol="0" anchor="t">
            <a:spAutoFit/>
          </a:bodyPr>
          <a:lstStyle/>
          <a:p>
            <a:pPr algn="ctr">
              <a:lnSpc>
                <a:spcPts val="3267"/>
              </a:lnSpc>
              <a:spcBef>
                <a:spcPct val="0"/>
              </a:spcBef>
            </a:pPr>
            <a:endParaRPr sz="1200"/>
          </a:p>
          <a:p>
            <a:pPr algn="ctr">
              <a:lnSpc>
                <a:spcPts val="3267"/>
              </a:lnSpc>
              <a:spcBef>
                <a:spcPct val="0"/>
              </a:spcBef>
            </a:pPr>
            <a:endParaRPr sz="1200"/>
          </a:p>
          <a:p>
            <a:pPr algn="ctr">
              <a:lnSpc>
                <a:spcPts val="3267"/>
              </a:lnSpc>
              <a:spcBef>
                <a:spcPct val="0"/>
              </a:spcBef>
            </a:pPr>
            <a:endParaRPr sz="1200"/>
          </a:p>
          <a:p>
            <a:pPr algn="ctr">
              <a:lnSpc>
                <a:spcPts val="3267"/>
              </a:lnSpc>
              <a:spcBef>
                <a:spcPct val="0"/>
              </a:spcBef>
            </a:pPr>
            <a:endParaRPr sz="1200"/>
          </a:p>
          <a:p>
            <a:pPr algn="ctr">
              <a:lnSpc>
                <a:spcPts val="3267"/>
              </a:lnSpc>
              <a:spcBef>
                <a:spcPct val="0"/>
              </a:spcBef>
            </a:pPr>
            <a:endParaRPr sz="1200"/>
          </a:p>
          <a:p>
            <a:pPr algn="ctr">
              <a:lnSpc>
                <a:spcPts val="3267"/>
              </a:lnSpc>
              <a:spcBef>
                <a:spcPct val="0"/>
              </a:spcBef>
            </a:pPr>
            <a:endParaRPr sz="1200"/>
          </a:p>
          <a:p>
            <a:pPr algn="ctr">
              <a:lnSpc>
                <a:spcPts val="3267"/>
              </a:lnSpc>
              <a:spcBef>
                <a:spcPct val="0"/>
              </a:spcBef>
            </a:pPr>
            <a:endParaRPr sz="1200"/>
          </a:p>
          <a:p>
            <a:pPr algn="ctr">
              <a:lnSpc>
                <a:spcPts val="3267"/>
              </a:lnSpc>
              <a:spcBef>
                <a:spcPct val="0"/>
              </a:spcBef>
            </a:pPr>
            <a:endParaRPr sz="1200"/>
          </a:p>
          <a:p>
            <a:pPr algn="ctr">
              <a:lnSpc>
                <a:spcPts val="3267"/>
              </a:lnSpc>
              <a:spcBef>
                <a:spcPct val="0"/>
              </a:spcBef>
            </a:pPr>
            <a:endParaRPr sz="1200"/>
          </a:p>
          <a:p>
            <a:pPr algn="ctr">
              <a:lnSpc>
                <a:spcPts val="3267"/>
              </a:lnSpc>
              <a:spcBef>
                <a:spcPct val="0"/>
              </a:spcBef>
            </a:pPr>
            <a:endParaRPr sz="1200"/>
          </a:p>
          <a:p>
            <a:pPr algn="ctr">
              <a:lnSpc>
                <a:spcPts val="3267"/>
              </a:lnSpc>
              <a:spcBef>
                <a:spcPct val="0"/>
              </a:spcBef>
            </a:pPr>
            <a:endParaRPr sz="1200"/>
          </a:p>
        </p:txBody>
      </p:sp>
      <p:sp>
        <p:nvSpPr>
          <p:cNvPr id="5" name="TextBox 5"/>
          <p:cNvSpPr txBox="1"/>
          <p:nvPr/>
        </p:nvSpPr>
        <p:spPr>
          <a:xfrm>
            <a:off x="530126" y="3042074"/>
            <a:ext cx="2970081" cy="382797"/>
          </a:xfrm>
          <a:prstGeom prst="rect">
            <a:avLst/>
          </a:prstGeom>
        </p:spPr>
        <p:txBody>
          <a:bodyPr lIns="0" tIns="0" rIns="0" bIns="0" rtlCol="0" anchor="t">
            <a:spAutoFit/>
          </a:bodyPr>
          <a:lstStyle/>
          <a:p>
            <a:pPr algn="ctr">
              <a:lnSpc>
                <a:spcPts val="3173"/>
              </a:lnSpc>
            </a:pPr>
            <a:r>
              <a:rPr lang="en-US" sz="2266">
                <a:solidFill>
                  <a:srgbClr val="000000"/>
                </a:solidFill>
                <a:latin typeface="Open Sans Light Bold"/>
              </a:rPr>
              <a:t>hoogstedelijk gebied</a:t>
            </a:r>
          </a:p>
        </p:txBody>
      </p:sp>
      <p:sp>
        <p:nvSpPr>
          <p:cNvPr id="6" name="TextBox 6"/>
          <p:cNvSpPr txBox="1"/>
          <p:nvPr/>
        </p:nvSpPr>
        <p:spPr>
          <a:xfrm>
            <a:off x="1270347" y="6127750"/>
            <a:ext cx="2261857" cy="382797"/>
          </a:xfrm>
          <a:prstGeom prst="rect">
            <a:avLst/>
          </a:prstGeom>
        </p:spPr>
        <p:txBody>
          <a:bodyPr lIns="0" tIns="0" rIns="0" bIns="0" rtlCol="0" anchor="t">
            <a:spAutoFit/>
          </a:bodyPr>
          <a:lstStyle/>
          <a:p>
            <a:pPr algn="ctr">
              <a:lnSpc>
                <a:spcPts val="3173"/>
              </a:lnSpc>
            </a:pPr>
            <a:r>
              <a:rPr lang="en-US" sz="2266">
                <a:solidFill>
                  <a:srgbClr val="000000"/>
                </a:solidFill>
                <a:latin typeface="Open Sans Light Bold"/>
              </a:rPr>
              <a:t>stedelijk gebied</a:t>
            </a:r>
          </a:p>
        </p:txBody>
      </p:sp>
      <p:sp>
        <p:nvSpPr>
          <p:cNvPr id="7" name="TextBox 7"/>
          <p:cNvSpPr txBox="1"/>
          <p:nvPr/>
        </p:nvSpPr>
        <p:spPr>
          <a:xfrm>
            <a:off x="351450" y="4510418"/>
            <a:ext cx="1721049" cy="382797"/>
          </a:xfrm>
          <a:prstGeom prst="rect">
            <a:avLst/>
          </a:prstGeom>
        </p:spPr>
        <p:txBody>
          <a:bodyPr lIns="0" tIns="0" rIns="0" bIns="0" rtlCol="0" anchor="t">
            <a:spAutoFit/>
          </a:bodyPr>
          <a:lstStyle/>
          <a:p>
            <a:pPr algn="ctr">
              <a:lnSpc>
                <a:spcPts val="3173"/>
              </a:lnSpc>
            </a:pPr>
            <a:r>
              <a:rPr lang="en-US" sz="2266">
                <a:solidFill>
                  <a:srgbClr val="000000"/>
                </a:solidFill>
                <a:latin typeface="Open Sans Light"/>
              </a:rPr>
              <a:t>glastuinbouw</a:t>
            </a:r>
          </a:p>
        </p:txBody>
      </p:sp>
      <p:sp>
        <p:nvSpPr>
          <p:cNvPr id="8" name="TextBox 8"/>
          <p:cNvSpPr txBox="1"/>
          <p:nvPr/>
        </p:nvSpPr>
        <p:spPr>
          <a:xfrm>
            <a:off x="2173944" y="5155179"/>
            <a:ext cx="2471671" cy="382797"/>
          </a:xfrm>
          <a:prstGeom prst="rect">
            <a:avLst/>
          </a:prstGeom>
        </p:spPr>
        <p:txBody>
          <a:bodyPr lIns="0" tIns="0" rIns="0" bIns="0" rtlCol="0" anchor="t">
            <a:spAutoFit/>
          </a:bodyPr>
          <a:lstStyle/>
          <a:p>
            <a:pPr algn="ctr">
              <a:lnSpc>
                <a:spcPts val="3173"/>
              </a:lnSpc>
            </a:pPr>
            <a:r>
              <a:rPr lang="en-US" sz="2266">
                <a:solidFill>
                  <a:srgbClr val="000000"/>
                </a:solidFill>
                <a:latin typeface="Open Sans Light"/>
              </a:rPr>
              <a:t>recreatielandschap</a:t>
            </a:r>
          </a:p>
        </p:txBody>
      </p:sp>
      <p:sp>
        <p:nvSpPr>
          <p:cNvPr id="9" name="TextBox 9"/>
          <p:cNvSpPr txBox="1"/>
          <p:nvPr/>
        </p:nvSpPr>
        <p:spPr>
          <a:xfrm>
            <a:off x="5177474" y="4510418"/>
            <a:ext cx="1885950" cy="382797"/>
          </a:xfrm>
          <a:prstGeom prst="rect">
            <a:avLst/>
          </a:prstGeom>
        </p:spPr>
        <p:txBody>
          <a:bodyPr lIns="0" tIns="0" rIns="0" bIns="0" rtlCol="0" anchor="t">
            <a:spAutoFit/>
          </a:bodyPr>
          <a:lstStyle/>
          <a:p>
            <a:pPr algn="ctr">
              <a:lnSpc>
                <a:spcPts val="3173"/>
              </a:lnSpc>
            </a:pPr>
            <a:r>
              <a:rPr lang="en-US" sz="2266">
                <a:solidFill>
                  <a:srgbClr val="000000"/>
                </a:solidFill>
                <a:latin typeface="Open Sans Light"/>
              </a:rPr>
              <a:t>stedelijk groen</a:t>
            </a:r>
          </a:p>
        </p:txBody>
      </p:sp>
      <p:sp>
        <p:nvSpPr>
          <p:cNvPr id="10" name="TextBox 10"/>
          <p:cNvSpPr txBox="1"/>
          <p:nvPr/>
        </p:nvSpPr>
        <p:spPr>
          <a:xfrm>
            <a:off x="5887451" y="3340296"/>
            <a:ext cx="2351947" cy="382797"/>
          </a:xfrm>
          <a:prstGeom prst="rect">
            <a:avLst/>
          </a:prstGeom>
        </p:spPr>
        <p:txBody>
          <a:bodyPr lIns="0" tIns="0" rIns="0" bIns="0" rtlCol="0" anchor="t">
            <a:spAutoFit/>
          </a:bodyPr>
          <a:lstStyle/>
          <a:p>
            <a:pPr algn="ctr">
              <a:lnSpc>
                <a:spcPts val="3173"/>
              </a:lnSpc>
            </a:pPr>
            <a:r>
              <a:rPr lang="en-US" sz="2266">
                <a:solidFill>
                  <a:srgbClr val="000000"/>
                </a:solidFill>
                <a:latin typeface="Open Sans Light"/>
              </a:rPr>
              <a:t>suburbaan gebied</a:t>
            </a:r>
          </a:p>
        </p:txBody>
      </p:sp>
      <p:sp>
        <p:nvSpPr>
          <p:cNvPr id="11" name="TextBox 11"/>
          <p:cNvSpPr txBox="1"/>
          <p:nvPr/>
        </p:nvSpPr>
        <p:spPr>
          <a:xfrm>
            <a:off x="3420909" y="3910966"/>
            <a:ext cx="957395" cy="382797"/>
          </a:xfrm>
          <a:prstGeom prst="rect">
            <a:avLst/>
          </a:prstGeom>
        </p:spPr>
        <p:txBody>
          <a:bodyPr lIns="0" tIns="0" rIns="0" bIns="0" rtlCol="0" anchor="t">
            <a:spAutoFit/>
          </a:bodyPr>
          <a:lstStyle/>
          <a:p>
            <a:pPr algn="ctr">
              <a:lnSpc>
                <a:spcPts val="3173"/>
              </a:lnSpc>
            </a:pPr>
            <a:r>
              <a:rPr lang="en-US" sz="2266">
                <a:solidFill>
                  <a:srgbClr val="000000"/>
                </a:solidFill>
                <a:latin typeface="Open Sans Light"/>
              </a:rPr>
              <a:t>villawijk</a:t>
            </a:r>
          </a:p>
        </p:txBody>
      </p:sp>
      <p:sp>
        <p:nvSpPr>
          <p:cNvPr id="12" name="TextBox 12"/>
          <p:cNvSpPr txBox="1"/>
          <p:nvPr/>
        </p:nvSpPr>
        <p:spPr>
          <a:xfrm>
            <a:off x="5076858" y="5608968"/>
            <a:ext cx="2038284" cy="382797"/>
          </a:xfrm>
          <a:prstGeom prst="rect">
            <a:avLst/>
          </a:prstGeom>
        </p:spPr>
        <p:txBody>
          <a:bodyPr lIns="0" tIns="0" rIns="0" bIns="0" rtlCol="0" anchor="t">
            <a:spAutoFit/>
          </a:bodyPr>
          <a:lstStyle/>
          <a:p>
            <a:pPr algn="ctr">
              <a:lnSpc>
                <a:spcPts val="3173"/>
              </a:lnSpc>
            </a:pPr>
            <a:r>
              <a:rPr lang="en-US" sz="2266">
                <a:solidFill>
                  <a:srgbClr val="000000"/>
                </a:solidFill>
                <a:latin typeface="Open Sans Light"/>
              </a:rPr>
              <a:t>woonlandschap</a:t>
            </a:r>
          </a:p>
        </p:txBody>
      </p:sp>
      <p:sp>
        <p:nvSpPr>
          <p:cNvPr id="13" name="TextBox 13"/>
          <p:cNvSpPr txBox="1"/>
          <p:nvPr/>
        </p:nvSpPr>
        <p:spPr>
          <a:xfrm>
            <a:off x="8079921" y="5266492"/>
            <a:ext cx="2073804" cy="382797"/>
          </a:xfrm>
          <a:prstGeom prst="rect">
            <a:avLst/>
          </a:prstGeom>
        </p:spPr>
        <p:txBody>
          <a:bodyPr lIns="0" tIns="0" rIns="0" bIns="0" rtlCol="0" anchor="t">
            <a:spAutoFit/>
          </a:bodyPr>
          <a:lstStyle/>
          <a:p>
            <a:pPr algn="ctr">
              <a:lnSpc>
                <a:spcPts val="3173"/>
              </a:lnSpc>
            </a:pPr>
            <a:r>
              <a:rPr lang="en-US" sz="2266">
                <a:solidFill>
                  <a:srgbClr val="000000"/>
                </a:solidFill>
                <a:latin typeface="Open Sans Light"/>
              </a:rPr>
              <a:t>bedrijventerrein</a:t>
            </a:r>
          </a:p>
        </p:txBody>
      </p:sp>
      <p:sp>
        <p:nvSpPr>
          <p:cNvPr id="14" name="TextBox 14"/>
          <p:cNvSpPr txBox="1"/>
          <p:nvPr/>
        </p:nvSpPr>
        <p:spPr>
          <a:xfrm>
            <a:off x="9524125" y="6298989"/>
            <a:ext cx="2242609" cy="793166"/>
          </a:xfrm>
          <a:prstGeom prst="rect">
            <a:avLst/>
          </a:prstGeom>
        </p:spPr>
        <p:txBody>
          <a:bodyPr lIns="0" tIns="0" rIns="0" bIns="0" rtlCol="0" anchor="t">
            <a:spAutoFit/>
          </a:bodyPr>
          <a:lstStyle/>
          <a:p>
            <a:pPr algn="ctr">
              <a:lnSpc>
                <a:spcPts val="3173"/>
              </a:lnSpc>
            </a:pPr>
            <a:r>
              <a:rPr lang="en-US" sz="2266">
                <a:solidFill>
                  <a:srgbClr val="000000"/>
                </a:solidFill>
                <a:latin typeface="Open Sans Light"/>
              </a:rPr>
              <a:t>cultuurlandschap</a:t>
            </a:r>
          </a:p>
        </p:txBody>
      </p:sp>
      <p:sp>
        <p:nvSpPr>
          <p:cNvPr id="15" name="TextBox 15"/>
          <p:cNvSpPr txBox="1"/>
          <p:nvPr/>
        </p:nvSpPr>
        <p:spPr>
          <a:xfrm>
            <a:off x="8887463" y="2424699"/>
            <a:ext cx="2193263" cy="793166"/>
          </a:xfrm>
          <a:prstGeom prst="rect">
            <a:avLst/>
          </a:prstGeom>
        </p:spPr>
        <p:txBody>
          <a:bodyPr lIns="0" tIns="0" rIns="0" bIns="0" rtlCol="0" anchor="t">
            <a:spAutoFit/>
          </a:bodyPr>
          <a:lstStyle/>
          <a:p>
            <a:pPr algn="ctr">
              <a:lnSpc>
                <a:spcPts val="3173"/>
              </a:lnSpc>
            </a:pPr>
            <a:r>
              <a:rPr lang="en-US" sz="2266">
                <a:solidFill>
                  <a:srgbClr val="000000"/>
                </a:solidFill>
                <a:latin typeface="Open Sans Light"/>
              </a:rPr>
              <a:t>natuurlandschap</a:t>
            </a:r>
          </a:p>
        </p:txBody>
      </p:sp>
      <p:sp>
        <p:nvSpPr>
          <p:cNvPr id="16" name="TextBox 16"/>
          <p:cNvSpPr txBox="1"/>
          <p:nvPr/>
        </p:nvSpPr>
        <p:spPr>
          <a:xfrm>
            <a:off x="9116824" y="3910966"/>
            <a:ext cx="2411677" cy="382797"/>
          </a:xfrm>
          <a:prstGeom prst="rect">
            <a:avLst/>
          </a:prstGeom>
        </p:spPr>
        <p:txBody>
          <a:bodyPr lIns="0" tIns="0" rIns="0" bIns="0" rtlCol="0" anchor="t">
            <a:spAutoFit/>
          </a:bodyPr>
          <a:lstStyle/>
          <a:p>
            <a:pPr algn="ctr">
              <a:lnSpc>
                <a:spcPts val="3173"/>
              </a:lnSpc>
            </a:pPr>
            <a:r>
              <a:rPr lang="en-US" sz="2266">
                <a:solidFill>
                  <a:srgbClr val="000000"/>
                </a:solidFill>
                <a:latin typeface="Open Sans Light"/>
              </a:rPr>
              <a:t>infrastructuurzone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51187" y="310563"/>
            <a:ext cx="5006427" cy="6220887"/>
          </a:xfrm>
          <a:prstGeom prst="rect">
            <a:avLst/>
          </a:prstGeom>
          <a:solidFill>
            <a:srgbClr val="6F7F4F">
              <a:alpha val="57647"/>
            </a:srgbClr>
          </a:solidFill>
        </p:spPr>
      </p:sp>
      <p:pic>
        <p:nvPicPr>
          <p:cNvPr id="3" name="Picture 3"/>
          <p:cNvPicPr>
            <a:picLocks noChangeAspect="1"/>
          </p:cNvPicPr>
          <p:nvPr/>
        </p:nvPicPr>
        <p:blipFill>
          <a:blip r:embed="rId2"/>
          <a:srcRect/>
          <a:stretch>
            <a:fillRect/>
          </a:stretch>
        </p:blipFill>
        <p:spPr>
          <a:xfrm>
            <a:off x="2025693" y="3436995"/>
            <a:ext cx="2857414" cy="2857414"/>
          </a:xfrm>
          <a:prstGeom prst="rect">
            <a:avLst/>
          </a:prstGeom>
        </p:spPr>
      </p:pic>
      <p:sp>
        <p:nvSpPr>
          <p:cNvPr id="4" name="AutoShape 4"/>
          <p:cNvSpPr/>
          <p:nvPr/>
        </p:nvSpPr>
        <p:spPr>
          <a:xfrm>
            <a:off x="6234387" y="326551"/>
            <a:ext cx="5006427" cy="6220887"/>
          </a:xfrm>
          <a:prstGeom prst="rect">
            <a:avLst/>
          </a:prstGeom>
          <a:solidFill>
            <a:srgbClr val="9EC6DC">
              <a:alpha val="57647"/>
            </a:srgbClr>
          </a:solidFill>
        </p:spPr>
      </p:sp>
      <p:pic>
        <p:nvPicPr>
          <p:cNvPr id="5" name="Picture 5"/>
          <p:cNvPicPr>
            <a:picLocks noChangeAspect="1"/>
          </p:cNvPicPr>
          <p:nvPr/>
        </p:nvPicPr>
        <p:blipFill>
          <a:blip r:embed="rId3"/>
          <a:srcRect/>
          <a:stretch>
            <a:fillRect/>
          </a:stretch>
        </p:blipFill>
        <p:spPr>
          <a:xfrm>
            <a:off x="7308893" y="579580"/>
            <a:ext cx="2857414" cy="2857414"/>
          </a:xfrm>
          <a:prstGeom prst="rect">
            <a:avLst/>
          </a:prstGeom>
        </p:spPr>
      </p:pic>
      <p:grpSp>
        <p:nvGrpSpPr>
          <p:cNvPr id="6" name="Group 6"/>
          <p:cNvGrpSpPr/>
          <p:nvPr/>
        </p:nvGrpSpPr>
        <p:grpSpPr>
          <a:xfrm>
            <a:off x="1323764" y="693795"/>
            <a:ext cx="4261273" cy="2037112"/>
            <a:chOff x="0" y="0"/>
            <a:chExt cx="8522546" cy="4074225"/>
          </a:xfrm>
        </p:grpSpPr>
        <p:sp>
          <p:nvSpPr>
            <p:cNvPr id="7" name="TextBox 7"/>
            <p:cNvSpPr txBox="1"/>
            <p:nvPr/>
          </p:nvSpPr>
          <p:spPr>
            <a:xfrm>
              <a:off x="0" y="889634"/>
              <a:ext cx="8522546" cy="3184591"/>
            </a:xfrm>
            <a:prstGeom prst="rect">
              <a:avLst/>
            </a:prstGeom>
          </p:spPr>
          <p:txBody>
            <a:bodyPr lIns="0" tIns="0" rIns="0" bIns="0" rtlCol="0" anchor="t">
              <a:spAutoFit/>
            </a:bodyPr>
            <a:lstStyle/>
            <a:p>
              <a:pPr algn="ctr">
                <a:lnSpc>
                  <a:spcPts val="2075"/>
                </a:lnSpc>
              </a:pPr>
              <a:r>
                <a:rPr lang="en-US" sz="1383" spc="27">
                  <a:solidFill>
                    <a:srgbClr val="FFF9F3"/>
                  </a:solidFill>
                  <a:latin typeface="Montserrat"/>
                </a:rPr>
                <a:t>Intensief ruimtegebruik. </a:t>
              </a:r>
            </a:p>
            <a:p>
              <a:pPr algn="ctr">
                <a:lnSpc>
                  <a:spcPts val="2075"/>
                </a:lnSpc>
              </a:pPr>
              <a:r>
                <a:rPr lang="en-US" sz="1383" spc="27">
                  <a:solidFill>
                    <a:srgbClr val="FFF9F3"/>
                  </a:solidFill>
                  <a:latin typeface="Montserrat"/>
                </a:rPr>
                <a:t>Functies: wonen, werken en voorzieningen (vooral winkels en horeca)</a:t>
              </a:r>
            </a:p>
            <a:p>
              <a:pPr algn="ctr">
                <a:lnSpc>
                  <a:spcPts val="2075"/>
                </a:lnSpc>
              </a:pPr>
              <a:r>
                <a:rPr lang="en-US" sz="1383" spc="27">
                  <a:solidFill>
                    <a:srgbClr val="FFF9F3"/>
                  </a:solidFill>
                  <a:latin typeface="Montserrat"/>
                </a:rPr>
                <a:t>Goed openvaar vervoer aanwezig </a:t>
              </a:r>
            </a:p>
            <a:p>
              <a:pPr algn="ctr">
                <a:lnSpc>
                  <a:spcPts val="2075"/>
                </a:lnSpc>
              </a:pPr>
              <a:r>
                <a:rPr lang="en-US" sz="1383" spc="27">
                  <a:solidFill>
                    <a:srgbClr val="FFF9F3"/>
                  </a:solidFill>
                  <a:latin typeface="Montserrat"/>
                </a:rPr>
                <a:t>Minder hoogbouw </a:t>
              </a:r>
            </a:p>
            <a:p>
              <a:pPr algn="ctr">
                <a:lnSpc>
                  <a:spcPts val="2075"/>
                </a:lnSpc>
              </a:pPr>
              <a:r>
                <a:rPr lang="en-US" sz="1383" spc="27">
                  <a:solidFill>
                    <a:srgbClr val="FFF9F3"/>
                  </a:solidFill>
                  <a:latin typeface="Montserrat"/>
                </a:rPr>
                <a:t>Woonfunctie is van belang</a:t>
              </a:r>
            </a:p>
          </p:txBody>
        </p:sp>
        <p:sp>
          <p:nvSpPr>
            <p:cNvPr id="8" name="TextBox 8"/>
            <p:cNvSpPr txBox="1"/>
            <p:nvPr/>
          </p:nvSpPr>
          <p:spPr>
            <a:xfrm>
              <a:off x="0" y="0"/>
              <a:ext cx="8522546" cy="635302"/>
            </a:xfrm>
            <a:prstGeom prst="rect">
              <a:avLst/>
            </a:prstGeom>
          </p:spPr>
          <p:txBody>
            <a:bodyPr lIns="0" tIns="0" rIns="0" bIns="0" rtlCol="0" anchor="t">
              <a:spAutoFit/>
            </a:bodyPr>
            <a:lstStyle/>
            <a:p>
              <a:pPr algn="ctr">
                <a:lnSpc>
                  <a:spcPts val="2560"/>
                </a:lnSpc>
              </a:pPr>
              <a:r>
                <a:rPr lang="en-US" sz="2133" spc="192">
                  <a:solidFill>
                    <a:srgbClr val="FFF9F3"/>
                  </a:solidFill>
                  <a:latin typeface="Montserrat"/>
                </a:rPr>
                <a:t>STEDELIJKE GEBIEDEN</a:t>
              </a:r>
            </a:p>
          </p:txBody>
        </p:sp>
      </p:grpSp>
      <p:grpSp>
        <p:nvGrpSpPr>
          <p:cNvPr id="9" name="Group 9"/>
          <p:cNvGrpSpPr/>
          <p:nvPr/>
        </p:nvGrpSpPr>
        <p:grpSpPr>
          <a:xfrm>
            <a:off x="6397367" y="3914539"/>
            <a:ext cx="4680467" cy="2306418"/>
            <a:chOff x="0" y="0"/>
            <a:chExt cx="9360934" cy="4612835"/>
          </a:xfrm>
        </p:grpSpPr>
        <p:sp>
          <p:nvSpPr>
            <p:cNvPr id="10" name="TextBox 10"/>
            <p:cNvSpPr txBox="1"/>
            <p:nvPr/>
          </p:nvSpPr>
          <p:spPr>
            <a:xfrm>
              <a:off x="0" y="889636"/>
              <a:ext cx="9360934" cy="3723199"/>
            </a:xfrm>
            <a:prstGeom prst="rect">
              <a:avLst/>
            </a:prstGeom>
          </p:spPr>
          <p:txBody>
            <a:bodyPr lIns="0" tIns="0" rIns="0" bIns="0" rtlCol="0" anchor="t">
              <a:spAutoFit/>
            </a:bodyPr>
            <a:lstStyle/>
            <a:p>
              <a:pPr algn="ctr">
                <a:lnSpc>
                  <a:spcPts val="2075"/>
                </a:lnSpc>
              </a:pPr>
              <a:r>
                <a:rPr lang="en-US" sz="1383" spc="27">
                  <a:solidFill>
                    <a:srgbClr val="5D5340"/>
                  </a:solidFill>
                  <a:latin typeface="Montserrat"/>
                </a:rPr>
                <a:t>Intensief en meervoudig ruimtegebruik </a:t>
              </a:r>
            </a:p>
            <a:p>
              <a:pPr algn="ctr">
                <a:lnSpc>
                  <a:spcPts val="2075"/>
                </a:lnSpc>
              </a:pPr>
              <a:r>
                <a:rPr lang="en-US" sz="1383" spc="27">
                  <a:solidFill>
                    <a:srgbClr val="5D5340"/>
                  </a:solidFill>
                  <a:latin typeface="Montserrat"/>
                </a:rPr>
                <a:t>Hoogwaardig openbaar vervoer </a:t>
              </a:r>
            </a:p>
            <a:p>
              <a:pPr algn="ctr">
                <a:lnSpc>
                  <a:spcPts val="2075"/>
                </a:lnSpc>
              </a:pPr>
              <a:r>
                <a:rPr lang="en-US" sz="1383" spc="27">
                  <a:solidFill>
                    <a:srgbClr val="5D5340"/>
                  </a:solidFill>
                  <a:latin typeface="Montserrat"/>
                </a:rPr>
                <a:t>Alle voorzieningen op circa 10 minuten fietsen</a:t>
              </a:r>
            </a:p>
            <a:p>
              <a:pPr algn="ctr">
                <a:lnSpc>
                  <a:spcPts val="2075"/>
                </a:lnSpc>
              </a:pPr>
              <a:r>
                <a:rPr lang="en-US" sz="1383" spc="27">
                  <a:solidFill>
                    <a:srgbClr val="5D5340"/>
                  </a:solidFill>
                  <a:latin typeface="Montserrat"/>
                </a:rPr>
                <a:t>Op kleine oppervlakte veel functies te vinden</a:t>
              </a:r>
            </a:p>
            <a:p>
              <a:pPr algn="ctr">
                <a:lnSpc>
                  <a:spcPts val="2075"/>
                </a:lnSpc>
              </a:pPr>
              <a:r>
                <a:rPr lang="en-US" sz="1383" spc="27">
                  <a:solidFill>
                    <a:srgbClr val="5D5340"/>
                  </a:solidFill>
                  <a:latin typeface="Montserrat"/>
                </a:rPr>
                <a:t>Voorbeelden; historische binnenstad, Modern citycentrum en kantorencentrum met stedelijke functies. </a:t>
              </a:r>
            </a:p>
          </p:txBody>
        </p:sp>
        <p:sp>
          <p:nvSpPr>
            <p:cNvPr id="11" name="TextBox 11"/>
            <p:cNvSpPr txBox="1"/>
            <p:nvPr/>
          </p:nvSpPr>
          <p:spPr>
            <a:xfrm>
              <a:off x="0" y="0"/>
              <a:ext cx="9360934" cy="635302"/>
            </a:xfrm>
            <a:prstGeom prst="rect">
              <a:avLst/>
            </a:prstGeom>
          </p:spPr>
          <p:txBody>
            <a:bodyPr lIns="0" tIns="0" rIns="0" bIns="0" rtlCol="0" anchor="t">
              <a:spAutoFit/>
            </a:bodyPr>
            <a:lstStyle/>
            <a:p>
              <a:pPr algn="ctr">
                <a:lnSpc>
                  <a:spcPts val="2560"/>
                </a:lnSpc>
              </a:pPr>
              <a:r>
                <a:rPr lang="en-US" sz="2133" spc="192">
                  <a:solidFill>
                    <a:srgbClr val="414B3B"/>
                  </a:solidFill>
                  <a:latin typeface="Montserrat"/>
                </a:rPr>
                <a:t>HOOGSTEDELIJKE GEBIEDEN</a:t>
              </a:r>
            </a:p>
          </p:txBody>
        </p:sp>
      </p:grpSp>
    </p:spTree>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A6F2A7D8-8D04-4CA1-A9C4-DC8DB36F89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CFA0FD-B636-4F65-B587-B97D5287DF49}">
  <ds:schemaRefs>
    <ds:schemaRef ds:uri="http://schemas.microsoft.com/sharepoint/v3/contenttype/forms"/>
  </ds:schemaRefs>
</ds:datastoreItem>
</file>

<file path=customXml/itemProps3.xml><?xml version="1.0" encoding="utf-8"?>
<ds:datastoreItem xmlns:ds="http://schemas.openxmlformats.org/officeDocument/2006/customXml" ds:itemID="{9B15CEF8-BFEE-426C-8FA5-8A89BA591EE1}">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otalTime>8</TotalTime>
  <Words>669</Words>
  <Application>Microsoft Office PowerPoint</Application>
  <PresentationFormat>Breedbeeld</PresentationFormat>
  <Paragraphs>86</Paragraphs>
  <Slides>15</Slides>
  <Notes>0</Notes>
  <HiddenSlides>0</HiddenSlides>
  <MMClips>5</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Nienke Schipperen</dc:creator>
  <cp:lastModifiedBy>Pascalle Cup</cp:lastModifiedBy>
  <cp:revision>25</cp:revision>
  <dcterms:created xsi:type="dcterms:W3CDTF">2022-09-28T18:45:09Z</dcterms:created>
  <dcterms:modified xsi:type="dcterms:W3CDTF">2022-09-29T09:49:10Z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